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6"/>
  </p:notesMasterIdLst>
  <p:sldIdLst>
    <p:sldId id="371" r:id="rId2"/>
    <p:sldId id="257" r:id="rId3"/>
    <p:sldId id="259" r:id="rId4"/>
    <p:sldId id="260" r:id="rId5"/>
    <p:sldId id="261" r:id="rId6"/>
    <p:sldId id="262" r:id="rId7"/>
    <p:sldId id="263" r:id="rId8"/>
    <p:sldId id="264" r:id="rId9"/>
    <p:sldId id="266"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72"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33" d="100"/>
          <a:sy n="33" d="100"/>
        </p:scale>
        <p:origin x="13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xfrm>
            <a:off x="381000" y="685800"/>
            <a:ext cx="6096000" cy="3429000"/>
          </a:xfrm>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rPr dirty="0"/>
              <a:t>Part of an Implementation Guide (DAF)</a:t>
            </a:r>
          </a:p>
          <a:p>
            <a:r>
              <a:rPr dirty="0"/>
              <a:t>Differential is good at showing differences from core</a:t>
            </a:r>
          </a:p>
          <a:p>
            <a:r>
              <a:rPr dirty="0"/>
              <a:t>“Must Support” - it’s fuzzy…</a:t>
            </a:r>
          </a:p>
          <a:p>
            <a:r>
              <a:rPr dirty="0"/>
              <a:t>This profile binds </a:t>
            </a:r>
            <a:r>
              <a:rPr dirty="0" err="1"/>
              <a:t>Condition.code</a:t>
            </a:r>
            <a:r>
              <a:rPr dirty="0"/>
              <a:t> to a value set, binds severity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t>Title Text</a:t>
            </a: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5" name="Shape 95"/>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“Type a quote here.” </a:t>
            </a: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hyperlink" Target="https://fhir.cerner.com/millennium/dstu2/"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4478007&amp;_format=json" TargetMode="External"/><Relationship Id="rId2" Type="http://schemas.openxmlformats.org/officeDocument/2006/relationships/hyperlink" Target="https://fhir-open.sandboxcerner.com/dstu2/0b8a0111-e8e6-4c26-a91c-5069cbc6b1ca/MedicationStatement?patient=4478007&amp;_format=json" TargetMode="Externa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Device?patient=1316024&amp;_format=json" TargetMode="External"/><Relationship Id="rId2" Type="http://schemas.openxmlformats.org/officeDocument/2006/relationships/hyperlink" Target="https://fhir-open.sandboxcerner.com/dstu2/0b8a0111-e8e6-4c26-a91c-5069cbc6b1ca/Device?patient=4478007&amp;_format=json" TargetMode="Externa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RelatedPerson?patient=1316024&amp;_format=json" TargetMode="Externa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fhir.cerner.com/millennium/dstu2/medications/medication-statement/#terminology-bindings" TargetMode="External"/><Relationship Id="rId2" Type="http://schemas.openxmlformats.org/officeDocument/2006/relationships/hyperlink" Target="https://fhir-open.sandboxcerner.com/dstu2/0b8a0111-e8e6-4c26-a91c-5069cbc6b1ca/MedicationStatement?patient=4342010&amp;status=draft&amp;_format=json" TargetMode="External"/><Relationship Id="rId1" Type="http://schemas.openxmlformats.org/officeDocument/2006/relationships/slideLayout" Target="../slideLayouts/slideLayout13.xml"/><Relationship Id="rId4" Type="http://schemas.openxmlformats.org/officeDocument/2006/relationships/hyperlink" Target="http://fhir.cerner.com/dstu2/condition/#terminology-bindings"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hl7.org/fhir/DSTU2/valueset-medication-statement-status.html" TargetMode="External"/><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hl7.org/fhir/dstu2/datatypes.html#primitive"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hl7.org/fhir/dstu2/datatypes.html#complex" TargetMode="External"/><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hyperlink" Target="http://hl7.org/fhir/dstu2/http.html#mime-type"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hyperlink" Target="http://hl7.org/fhir/dstu2/resource.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hl7.org/fhir/dstu2/resourcelis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l7.org/fhir/dstu2/patient.html#tx"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s://fhir.cerner.com/millennium/dstu2/general-clinical/condition/#terminology-binding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hl7.org/fhir/dstu2/resourcelist.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dstu2/individuals/patient/#parameters"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hl7.org/fhir/dstu2/index.html" TargetMode="External"/><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hl7.org/fhir/dstu2/http.html#read"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hl7.org/fhir/dstu2/resource.html#id"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hl7.org/fhir/dstu2/patient.html#search"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fhir.cerner.com/millennium/dstu2/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hyperlink" Target="http://hl7.org/fhir/dstu2/http.html#create"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hl7.org/fhir/dstu2/http.html#update"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hl7.org/fhir/dstu2/http.html#2.1.0.10.2"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4478007?_format=json"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hl7.org/fhir/dstu2/datatypes.html#HumanNa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AllergyIntolerance?patient=1316024&amp;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hyperlink" Target="http://hl7.org/fhir/DSTU2/valueset-allergy-intolerance-status.html" TargetMode="External"/><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MedicationOrder?patient=1316024&amp;status=active,on-hold&amp;_format=json"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Patient?identifier=urn:oid:1.1.1.1.1.1|10000363&amp;_format=json" TargetMode="Externa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hl7.org/fhir/directory.html" TargetMode="Externa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hyperlink" Target="https://fhir.cerner.com/millennium/dstu2/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identifier=urn:oid:1.1.1.1.1.1|10000363&amp;_format=json"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fhir-open.sandboxcerner.com/dstu2/0b8a0111-e8e6-4c26-a91c-5069cbc6b1ca/metadata?_format=json" TargetMode="Externa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hl7.org/fhir/dstu2/conformance.html" TargetMode="Externa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daf/daf-condition.html"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iglist.html" TargetMode="External"/><Relationship Id="rId2" Type="http://schemas.openxmlformats.org/officeDocument/2006/relationships/hyperlink" Target="http://www.fhir.org/guides/argonaut/r2/"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Observation?patient=4342010&amp;code=http://loinc.org|8480-6,http://loinc.org|8462-4&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Observation?patient=4342010&amp;code=http://loinc.org|55284-4&amp;_format=json"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hyperlink" Target="http://hl7.org/fhir/dstu2/observation.html"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fhir.cerner.com/millennium/dstu2/diagnostic/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3.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&lt;Trainer name&gt;</a:t>
            </a:r>
          </a:p>
        </p:txBody>
      </p:sp>
      <p:sp>
        <p:nvSpPr>
          <p:cNvPr id="3" name="Text Placeholder 2"/>
          <p:cNvSpPr>
            <a:spLocks noGrp="1"/>
          </p:cNvSpPr>
          <p:nvPr>
            <p:ph type="body" sz="quarter" idx="12"/>
          </p:nvPr>
        </p:nvSpPr>
        <p:spPr>
          <a:xfrm>
            <a:off x="1539879" y="11203843"/>
            <a:ext cx="14795502" cy="574514"/>
          </a:xfrm>
        </p:spPr>
        <p:txBody>
          <a:bodyPr/>
          <a:lstStyle/>
          <a:p>
            <a:r>
              <a:rPr lang="en-US" dirty="0"/>
              <a:t>&lt;Trainer title&gt;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March 5</a:t>
            </a:r>
            <a:r>
              <a:rPr lang="en-US" baseline="30000" dirty="0"/>
              <a:t>th</a:t>
            </a:r>
            <a:r>
              <a:rPr lang="en-US" dirty="0"/>
              <a:t>, 2019</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070599" y="11048999"/>
            <a:ext cx="1224280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DSTU2/1.0.2</a:t>
            </a:r>
          </a:p>
        </p:txBody>
      </p:sp>
      <p:sp>
        <p:nvSpPr>
          <p:cNvPr id="232" name="Shape 232"/>
          <p:cNvSpPr/>
          <p:nvPr/>
        </p:nvSpPr>
        <p:spPr>
          <a:xfrm>
            <a:off x="521106" y="12674549"/>
            <a:ext cx="786433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a:t>
            </a:r>
            <a:endParaRPr u="sng" dirty="0">
              <a:hlinkClick r:id="rId2"/>
            </a:endParaRPr>
          </a:p>
        </p:txBody>
      </p:sp>
      <p:pic>
        <p:nvPicPr>
          <p:cNvPr id="2" name="Picture 1">
            <a:extLst>
              <a:ext uri="{FF2B5EF4-FFF2-40B4-BE49-F238E27FC236}">
                <a16:creationId xmlns:a16="http://schemas.microsoft.com/office/drawing/2014/main" id="{327DC80D-BBA1-4BC7-8A74-609D93D655D3}"/>
              </a:ext>
            </a:extLst>
          </p:cNvPr>
          <p:cNvPicPr>
            <a:picLocks noChangeAspect="1"/>
          </p:cNvPicPr>
          <p:nvPr/>
        </p:nvPicPr>
        <p:blipFill>
          <a:blip r:embed="rId4"/>
          <a:stretch>
            <a:fillRect/>
          </a:stretch>
        </p:blipFill>
        <p:spPr>
          <a:xfrm>
            <a:off x="3653289" y="587964"/>
            <a:ext cx="19857008" cy="9759460"/>
          </a:xfrm>
          <a:prstGeom prst="rect">
            <a:avLst/>
          </a:prstGeom>
        </p:spPr>
      </p:pic>
      <p:sp>
        <p:nvSpPr>
          <p:cNvPr id="230" name="Shape 230"/>
          <p:cNvSpPr/>
          <p:nvPr/>
        </p:nvSpPr>
        <p:spPr>
          <a:xfrm>
            <a:off x="1350107" y="7357946"/>
            <a:ext cx="19857008" cy="3130154"/>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Fred Smart</a:t>
            </a:r>
            <a:r>
              <a:rPr lang="en-US" dirty="0"/>
              <a:t> (id = 4478007)</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Yes</a:t>
            </a:r>
          </a:p>
          <a:p>
            <a:r>
              <a:rPr dirty="0"/>
              <a:t>GET </a:t>
            </a:r>
            <a:r>
              <a:rPr dirty="0">
                <a:hlinkClick r:id="rId2"/>
              </a:rPr>
              <a:t>https://fhir-open.sandboxcerner.com/dstu2/0b8a0111-e8e6-4c26-a91c-5069cbc6b1ca/MedicationStatement?patient=4478007&amp;_format=json</a:t>
            </a:r>
            <a:endParaRPr dirty="0"/>
          </a:p>
          <a:p>
            <a:r>
              <a:rPr dirty="0"/>
              <a:t>GET </a:t>
            </a:r>
            <a:r>
              <a:rPr u="sng" dirty="0">
                <a:hlinkClick r:id="rId3"/>
              </a:rPr>
              <a:t>https://fhir-open.sandboxcerner.com/dstu2/0b8a0111-e8e6-4c26-a91c-5069cbc6b1ca/MedicationOrder?patient=4478007&amp;_format=json</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Fred Smart</a:t>
            </a:r>
            <a:r>
              <a:rPr lang="en-US" dirty="0"/>
              <a:t> (id = 4478007)</a:t>
            </a:r>
            <a:r>
              <a:rPr dirty="0"/>
              <a:t> or Tim Peters</a:t>
            </a:r>
            <a:r>
              <a:rPr lang="en-US" dirty="0"/>
              <a:t> (id = 1316024)</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dirty="0"/>
              <a:t>Fred</a:t>
            </a:r>
          </a:p>
          <a:p>
            <a:r>
              <a:rPr dirty="0"/>
              <a:t>GET </a:t>
            </a:r>
            <a:r>
              <a:rPr u="sng" dirty="0">
                <a:hlinkClick r:id="rId2"/>
              </a:rPr>
              <a:t>https://fhir-open.sandboxcerner.com/dstu2/0b8a0111-e8e6-4c26-a91c-5069cbc6b1ca/Device?patient=4478007&amp;_format=json</a:t>
            </a:r>
            <a:r>
              <a:rPr dirty="0"/>
              <a:t> </a:t>
            </a:r>
          </a:p>
          <a:p>
            <a:pPr lvl="1"/>
            <a:r>
              <a:rPr dirty="0"/>
              <a:t>and possibly Google (Medtronic </a:t>
            </a:r>
            <a:r>
              <a:rPr dirty="0" err="1"/>
              <a:t>Advisa</a:t>
            </a:r>
            <a:r>
              <a:rPr dirty="0"/>
              <a:t> MRI </a:t>
            </a:r>
            <a:r>
              <a:rPr dirty="0" err="1"/>
              <a:t>SureScan</a:t>
            </a:r>
            <a:r>
              <a:rPr dirty="0"/>
              <a:t>)</a:t>
            </a:r>
          </a:p>
          <a:p>
            <a:r>
              <a:rPr dirty="0"/>
              <a:t>GET </a:t>
            </a:r>
            <a:r>
              <a:rPr u="sng" dirty="0">
                <a:hlinkClick r:id="rId3"/>
              </a:rPr>
              <a:t>https://fhir-open.sandboxcerner.com/dstu2/0b8a0111-e8e6-4c26-a91c-5069cbc6b1ca/Device?patient=1316024&amp;_format=json</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Tim Peter’s</a:t>
            </a:r>
            <a:r>
              <a:rPr lang="en-US" dirty="0"/>
              <a:t> (id = 1316024)</a:t>
            </a:r>
            <a:r>
              <a:rPr dirty="0"/>
              <a:t> son?</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Cooper, Timothy</a:t>
            </a:r>
          </a:p>
          <a:p>
            <a:r>
              <a:rPr dirty="0"/>
              <a:t>GET </a:t>
            </a:r>
            <a:r>
              <a:rPr u="sng" dirty="0">
                <a:hlinkClick r:id="rId2"/>
              </a:rPr>
              <a:t>https://fhir-open.sandboxcerner.com/dstu2/0b8a0111-e8e6-4c26-a91c-5069cbc6b1ca/RelatedPerson?patient=1316024&amp;_format=json</a:t>
            </a: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pasted-image.png"/>
          <p:cNvPicPr>
            <a:picLocks noChangeAspect="1"/>
          </p:cNvPicPr>
          <p:nvPr/>
        </p:nvPicPr>
        <p:blipFill>
          <a:blip r:embed="rId2">
            <a:extLst/>
          </a:blip>
          <a:stretch>
            <a:fillRect/>
          </a:stretch>
        </p:blipFill>
        <p:spPr>
          <a:xfrm>
            <a:off x="5826903" y="762325"/>
            <a:ext cx="12730194" cy="12191350"/>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t>Exercise 14</a:t>
            </a: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prstGeom prst="rect">
            <a:avLst/>
          </a:prstGeom>
        </p:spPr>
        <p:txBody>
          <a:bodyPr/>
          <a:lstStyle/>
          <a:p>
            <a:r>
              <a:t>Exercise 14</a:t>
            </a:r>
          </a:p>
        </p:txBody>
      </p:sp>
      <p:sp>
        <p:nvSpPr>
          <p:cNvPr id="604" name="Shape 604"/>
          <p:cNvSpPr>
            <a:spLocks noGrp="1"/>
          </p:cNvSpPr>
          <p:nvPr>
            <p:ph type="body" idx="1"/>
          </p:nvPr>
        </p:nvSpPr>
        <p:spPr>
          <a:prstGeom prst="rect">
            <a:avLst/>
          </a:prstGeom>
        </p:spPr>
        <p:txBody>
          <a:bodyPr/>
          <a:lstStyle/>
          <a:p>
            <a:r>
              <a:rPr dirty="0"/>
              <a:t>What happens when you query </a:t>
            </a:r>
            <a:r>
              <a:rPr dirty="0" err="1"/>
              <a:t>MedicationStatement</a:t>
            </a:r>
            <a:r>
              <a:rPr dirty="0"/>
              <a:t> for Joe Smart</a:t>
            </a:r>
            <a:r>
              <a:rPr lang="en-US" dirty="0"/>
              <a:t> (id = 4342010)</a:t>
            </a:r>
            <a:r>
              <a:rPr dirty="0"/>
              <a:t> and filter by a status of draft? Why?</a:t>
            </a:r>
            <a:endParaRPr lang="en-US" dirty="0"/>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p:cNvSpPr>
          <p:nvPr>
            <p:ph type="title"/>
          </p:nvPr>
        </p:nvSpPr>
        <p:spPr>
          <a:prstGeom prst="rect">
            <a:avLst/>
          </a:prstGeom>
        </p:spPr>
        <p:txBody>
          <a:bodyPr/>
          <a:lstStyle/>
          <a:p>
            <a:r>
              <a:t>Exercise 14: Answer</a:t>
            </a:r>
          </a:p>
        </p:txBody>
      </p:sp>
      <p:sp>
        <p:nvSpPr>
          <p:cNvPr id="607" name="Shape 607"/>
          <p:cNvSpPr>
            <a:spLocks noGrp="1"/>
          </p:cNvSpPr>
          <p:nvPr>
            <p:ph type="body" idx="1"/>
          </p:nvPr>
        </p:nvSpPr>
        <p:spPr>
          <a:prstGeom prst="rect">
            <a:avLst/>
          </a:prstGeom>
        </p:spPr>
        <p:txBody>
          <a:bodyPr/>
          <a:lstStyle/>
          <a:p>
            <a:r>
              <a:rPr dirty="0"/>
              <a:t>Answer: An error (400), because draft isn’t in the value set</a:t>
            </a:r>
          </a:p>
          <a:p>
            <a:r>
              <a:rPr dirty="0"/>
              <a:t>GET </a:t>
            </a:r>
            <a:r>
              <a:rPr u="sng" dirty="0">
                <a:hlinkClick r:id="rId2"/>
              </a:rPr>
              <a:t>https://fhir-open.sandboxcerner.com/dstu2/0b8a0111-e8e6-4c26-a91c-5069cbc6b1ca/MedicationStatement?patient=4342010&amp;status=draft&amp;_format=json</a:t>
            </a:r>
          </a:p>
          <a:p>
            <a:r>
              <a:rPr lang="en-US" u="sng" dirty="0">
                <a:hlinkClick r:id="rId3"/>
              </a:rPr>
              <a:t>https://fhir.cerner.com/millennium/dstu2/medications/medication-statement/#terminology-bindings</a:t>
            </a:r>
            <a:endParaRPr u="sng" dirty="0">
              <a:hlinkClick r:id="rId4"/>
            </a:endParaRP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pasted-image.png"/>
          <p:cNvPicPr>
            <a:picLocks noChangeAspect="1"/>
          </p:cNvPicPr>
          <p:nvPr/>
        </p:nvPicPr>
        <p:blipFill>
          <a:blip r:embed="rId2">
            <a:extLst/>
          </a:blip>
          <a:stretch>
            <a:fillRect/>
          </a:stretch>
        </p:blipFill>
        <p:spPr>
          <a:xfrm>
            <a:off x="1295400" y="4102100"/>
            <a:ext cx="21793200" cy="5511800"/>
          </a:xfrm>
          <a:prstGeom prst="rect">
            <a:avLst/>
          </a:prstGeom>
          <a:ln w="12700">
            <a:miter lim="400000"/>
          </a:ln>
        </p:spPr>
      </p:pic>
      <p:sp>
        <p:nvSpPr>
          <p:cNvPr id="610" name="Shape 610"/>
          <p:cNvSpPr/>
          <p:nvPr/>
        </p:nvSpPr>
        <p:spPr>
          <a:xfrm>
            <a:off x="269251" y="12661368"/>
            <a:ext cx="1913509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hlinkClick r:id="rId3"/>
              </a:defRPr>
            </a:lvl1pPr>
          </a:lstStyle>
          <a:p>
            <a:pPr>
              <a:defRPr u="none"/>
            </a:pPr>
            <a:r>
              <a:rPr u="sng">
                <a:hlinkClick r:id="rId3"/>
              </a:rPr>
              <a:t>http://hl7.org/fhir/DSTU2/valueset-medication-statement-status.html</a:t>
            </a: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asted-image.png"/>
          <p:cNvPicPr>
            <a:picLocks noChangeAspect="1"/>
          </p:cNvPicPr>
          <p:nvPr/>
        </p:nvPicPr>
        <p:blipFill>
          <a:blip r:embed="rId2">
            <a:extLst/>
          </a:blip>
          <a:stretch>
            <a:fillRect/>
          </a:stretch>
        </p:blipFill>
        <p:spPr>
          <a:xfrm>
            <a:off x="170347" y="298572"/>
            <a:ext cx="24384001" cy="5428892"/>
          </a:xfrm>
          <a:prstGeom prst="rect">
            <a:avLst/>
          </a:prstGeom>
          <a:ln w="12700">
            <a:miter lim="400000"/>
          </a:ln>
        </p:spPr>
      </p:pic>
      <p:pic>
        <p:nvPicPr>
          <p:cNvPr id="613" name="pasted-image.png"/>
          <p:cNvPicPr>
            <a:picLocks noChangeAspect="1"/>
          </p:cNvPicPr>
          <p:nvPr/>
        </p:nvPicPr>
        <p:blipFill>
          <a:blip r:embed="rId3">
            <a:extLst/>
          </a:blip>
          <a:stretch>
            <a:fillRect/>
          </a:stretch>
        </p:blipFill>
        <p:spPr>
          <a:xfrm>
            <a:off x="6464300" y="215900"/>
            <a:ext cx="11455400" cy="1328420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1" animBg="1" advAuto="0"/>
      <p:bldP spid="613"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pic>
        <p:nvPicPr>
          <p:cNvPr id="247" name="pasted-image.png"/>
          <p:cNvPicPr>
            <a:picLocks noChangeAspect="1"/>
          </p:cNvPicPr>
          <p:nvPr/>
        </p:nvPicPr>
        <p:blipFill>
          <a:blip r:embed="rId2">
            <a:extLst/>
          </a:blip>
          <a:stretch>
            <a:fillRect/>
          </a:stretch>
        </p:blipFill>
        <p:spPr>
          <a:xfrm>
            <a:off x="2857500" y="3098800"/>
            <a:ext cx="18669000" cy="7518400"/>
          </a:xfrm>
          <a:prstGeom prst="rect">
            <a:avLst/>
          </a:prstGeom>
          <a:ln w="12700">
            <a:miter lim="400000"/>
          </a:ln>
        </p:spPr>
      </p:pic>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3"/>
              </a:defRPr>
            </a:lvl1pPr>
          </a:lstStyle>
          <a:p>
            <a:pPr>
              <a:defRPr u="none"/>
            </a:pPr>
            <a:r>
              <a:rPr u="sng" dirty="0">
                <a:hlinkClick r:id="rId3"/>
              </a:rPr>
              <a:t>http://hl7.org/fhir/dstu2/datatypes.html#primitive</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pic>
        <p:nvPicPr>
          <p:cNvPr id="256" name="pasted-image.png"/>
          <p:cNvPicPr>
            <a:picLocks noChangeAspect="1"/>
          </p:cNvPicPr>
          <p:nvPr/>
        </p:nvPicPr>
        <p:blipFill>
          <a:blip r:embed="rId2">
            <a:extLst/>
          </a:blip>
          <a:stretch>
            <a:fillRect/>
          </a:stretch>
        </p:blipFill>
        <p:spPr>
          <a:xfrm>
            <a:off x="6548857" y="2209800"/>
            <a:ext cx="11286287" cy="10695802"/>
          </a:xfrm>
          <a:prstGeom prst="rect">
            <a:avLst/>
          </a:prstGeom>
          <a:ln w="12700">
            <a:miter lim="400000"/>
          </a:ln>
        </p:spPr>
      </p:pic>
      <p:sp>
        <p:nvSpPr>
          <p:cNvPr id="257" name="Shape 257"/>
          <p:cNvSpPr/>
          <p:nvPr/>
        </p:nvSpPr>
        <p:spPr>
          <a:xfrm>
            <a:off x="394589" y="12915900"/>
            <a:ext cx="9624823" cy="635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http://hl7.org/fhir/dstu2/datatypes.html#complex</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158758" y="12673003"/>
            <a:ext cx="103413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http://hl7.org/fhir/dstu2/datatypes.html#codesystem</a:t>
            </a:r>
          </a:p>
        </p:txBody>
      </p:sp>
      <p:pic>
        <p:nvPicPr>
          <p:cNvPr id="261" name="pasted-image.png"/>
          <p:cNvPicPr>
            <a:picLocks noChangeAspect="1"/>
          </p:cNvPicPr>
          <p:nvPr/>
        </p:nvPicPr>
        <p:blipFill>
          <a:blip r:embed="rId4">
            <a:extLst/>
          </a:blip>
          <a:stretch>
            <a:fillRect/>
          </a:stretch>
        </p:blipFill>
        <p:spPr>
          <a:xfrm>
            <a:off x="-251880" y="3949475"/>
            <a:ext cx="24887760" cy="7055034"/>
          </a:xfrm>
          <a:prstGeom prst="rect">
            <a:avLst/>
          </a:pr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prstGeom prst="rect">
            <a:avLst/>
          </a:prstGeom>
        </p:spPr>
        <p:txBody>
          <a:bodyPr/>
          <a:lstStyle/>
          <a:p>
            <a:r>
              <a:t>JSON and/or XML</a:t>
            </a:r>
          </a:p>
          <a:p>
            <a:r>
              <a:t>Via Accept or Content-Type headers</a:t>
            </a:r>
          </a:p>
          <a:p>
            <a:r>
              <a:t>Via _format parameter</a:t>
            </a:r>
          </a:p>
        </p:txBody>
      </p:sp>
      <p:sp>
        <p:nvSpPr>
          <p:cNvPr id="267" name="Shape 267"/>
          <p:cNvSpPr/>
          <p:nvPr/>
        </p:nvSpPr>
        <p:spPr>
          <a:xfrm>
            <a:off x="180428" y="12867685"/>
            <a:ext cx="880916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u="sng">
                <a:hlinkClick r:id="rId2"/>
              </a:rPr>
              <a:t>http://hl7.org/fhir/dstu2/http.html#mime-type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Resources</a:t>
            </a:r>
          </a:p>
        </p:txBody>
      </p:sp>
      <p:sp>
        <p:nvSpPr>
          <p:cNvPr id="273" name="Shape 273"/>
          <p:cNvSpPr>
            <a:spLocks noGrp="1"/>
          </p:cNvSpPr>
          <p:nvPr>
            <p:ph type="body" idx="1"/>
          </p:nvPr>
        </p:nvSpPr>
        <p:spPr>
          <a:prstGeom prst="rect">
            <a:avLst/>
          </a:prstGeom>
        </p:spPr>
        <p:txBody>
          <a:bodyPr/>
          <a:lstStyle/>
          <a:p>
            <a:r>
              <a:t>Patient, Condition, MedicationOrder…</a:t>
            </a:r>
          </a:p>
          <a:p>
            <a:r>
              <a:t>All resources have metadata</a:t>
            </a:r>
          </a:p>
          <a:p>
            <a:r>
              <a:t>All resources have narrative</a:t>
            </a:r>
          </a:p>
          <a:p>
            <a:r>
              <a:t>Structured data items</a:t>
            </a:r>
          </a:p>
          <a:p>
            <a:r>
              <a:t>[base]/[Resource] (case sensitive)</a:t>
            </a:r>
          </a:p>
          <a:p>
            <a:pPr lvl="1"/>
            <a:r>
              <a:t>[base]/Patient</a:t>
            </a:r>
          </a:p>
        </p:txBody>
      </p:sp>
      <p:sp>
        <p:nvSpPr>
          <p:cNvPr id="274" name="Shape 274"/>
          <p:cNvSpPr/>
          <p:nvPr/>
        </p:nvSpPr>
        <p:spPr>
          <a:xfrm>
            <a:off x="322057" y="12746009"/>
            <a:ext cx="7435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pasted-image.png"/>
          <p:cNvPicPr>
            <a:picLocks noChangeAspect="1"/>
          </p:cNvPicPr>
          <p:nvPr/>
        </p:nvPicPr>
        <p:blipFill>
          <a:blip r:embed="rId3">
            <a:extLst/>
          </a:blip>
          <a:stretch>
            <a:fillRect/>
          </a:stretch>
        </p:blipFill>
        <p:spPr>
          <a:xfrm>
            <a:off x="4149012" y="0"/>
            <a:ext cx="15122261" cy="12894270"/>
          </a:xfrm>
          <a:prstGeom prst="rect">
            <a:avLst/>
          </a:prstGeom>
          <a:ln w="12700">
            <a:miter lim="400000"/>
          </a:ln>
        </p:spPr>
      </p:pic>
      <p:sp>
        <p:nvSpPr>
          <p:cNvPr id="277" name="Shape 277"/>
          <p:cNvSpPr/>
          <p:nvPr/>
        </p:nvSpPr>
        <p:spPr>
          <a:xfrm>
            <a:off x="220815" y="12916355"/>
            <a:ext cx="797839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http://hl7.org/fhir/dstu2/resourcelist.html</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t>Risk for change</a:t>
            </a:r>
          </a:p>
          <a:p>
            <a:r>
              <a:t>Lower number, highest risk</a:t>
            </a:r>
          </a:p>
          <a:p>
            <a:r>
              <a:t>0-5</a:t>
            </a:r>
          </a:p>
        </p:txBody>
      </p:sp>
      <p:sp>
        <p:nvSpPr>
          <p:cNvPr id="283" name="Shape 283"/>
          <p:cNvSpPr/>
          <p:nvPr/>
        </p:nvSpPr>
        <p:spPr>
          <a:xfrm>
            <a:off x="235566" y="12892020"/>
            <a:ext cx="926300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http://hl7.org/fhir/dstu2/resource.html#maturity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117813" y="12940692"/>
            <a:ext cx="764902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http://hl7.org/fhir/dstu2/patient.html#tx</a:t>
            </a:r>
          </a:p>
        </p:txBody>
      </p:sp>
      <p:pic>
        <p:nvPicPr>
          <p:cNvPr id="292" name="pasted-image.png"/>
          <p:cNvPicPr>
            <a:picLocks noChangeAspect="1"/>
          </p:cNvPicPr>
          <p:nvPr/>
        </p:nvPicPr>
        <p:blipFill>
          <a:blip r:embed="rId3">
            <a:extLst/>
          </a:blip>
          <a:stretch>
            <a:fillRect/>
          </a:stretch>
        </p:blipFill>
        <p:spPr>
          <a:xfrm>
            <a:off x="1358900" y="3672771"/>
            <a:ext cx="21666200" cy="7924801"/>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208321" y="12843350"/>
            <a:ext cx="1024223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http://hl7.org/fhir/dstu2/terminologies.html#strength</a:t>
            </a:r>
          </a:p>
        </p:txBody>
      </p:sp>
      <p:pic>
        <p:nvPicPr>
          <p:cNvPr id="296" name="pasted-image.png"/>
          <p:cNvPicPr>
            <a:picLocks noChangeAspect="1"/>
          </p:cNvPicPr>
          <p:nvPr/>
        </p:nvPicPr>
        <p:blipFill>
          <a:blip r:embed="rId4">
            <a:extLst/>
          </a:blip>
          <a:stretch>
            <a:fillRect/>
          </a:stretch>
        </p:blipFill>
        <p:spPr>
          <a:xfrm>
            <a:off x="310260" y="4149135"/>
            <a:ext cx="23763480" cy="5417730"/>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https://fhir.cerner.com/millennium/dstu2/general-clinical/condition/#terminology-bindings</a:t>
            </a:r>
            <a:endParaRPr u="sng" dirty="0">
              <a:hlinkClick r:id="rId3"/>
            </a:endParaRPr>
          </a:p>
        </p:txBody>
      </p:sp>
      <p:pic>
        <p:nvPicPr>
          <p:cNvPr id="2" name="Picture 1">
            <a:extLst>
              <a:ext uri="{FF2B5EF4-FFF2-40B4-BE49-F238E27FC236}">
                <a16:creationId xmlns:a16="http://schemas.microsoft.com/office/drawing/2014/main" id="{931A7098-909C-44FF-BD14-CEA8609076EB}"/>
              </a:ext>
            </a:extLst>
          </p:cNvPr>
          <p:cNvPicPr>
            <a:picLocks noChangeAspect="1"/>
          </p:cNvPicPr>
          <p:nvPr/>
        </p:nvPicPr>
        <p:blipFill>
          <a:blip r:embed="rId5"/>
          <a:stretch>
            <a:fillRect/>
          </a:stretch>
        </p:blipFill>
        <p:spPr>
          <a:xfrm>
            <a:off x="7137927" y="213768"/>
            <a:ext cx="10108146" cy="12321723"/>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128886" y="12965027"/>
            <a:ext cx="947636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http://hl7.org/fhir/dstu2/narrative.html#Narrative</a:t>
            </a: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extLst/>
          </a:blip>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t>Identify the FMM (maturity model) of the Following resources for DSTU 2:</a:t>
            </a:r>
          </a:p>
          <a:p>
            <a:pPr lvl="1"/>
            <a:r>
              <a:t>Patient</a:t>
            </a:r>
          </a:p>
          <a:p>
            <a:pPr lvl="1"/>
            <a:r>
              <a:t>Condition</a:t>
            </a:r>
          </a:p>
          <a:p>
            <a:pPr lvl="1"/>
            <a:r>
              <a:t>Observation</a:t>
            </a:r>
          </a:p>
          <a:p>
            <a:pPr lvl="1"/>
            <a:r>
              <a:t>Coverage</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t>Identify the FMM (maturity model) of the Following resources for DSTU 2: </a:t>
            </a:r>
            <a:r>
              <a:rPr u="sng">
                <a:hlinkClick r:id="rId2"/>
              </a:rPr>
              <a:t>http://hl7.org/fhir/dstu2/resourcelist.html</a:t>
            </a:r>
          </a:p>
          <a:p>
            <a:pPr lvl="1"/>
            <a:r>
              <a:t>Patient: 3</a:t>
            </a:r>
          </a:p>
          <a:p>
            <a:pPr lvl="1"/>
            <a:r>
              <a:t>Condition: 2</a:t>
            </a:r>
          </a:p>
          <a:p>
            <a:pPr lvl="1"/>
            <a:r>
              <a:t>Observation: 3</a:t>
            </a:r>
          </a:p>
          <a:p>
            <a:pPr lvl="1"/>
            <a:r>
              <a:t>Coverage: 0</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DSTU 2 implementation that are not in the May2015 implementation.</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t>Appointment</a:t>
            </a:r>
          </a:p>
          <a:p>
            <a:r>
              <a:t>Binary</a:t>
            </a:r>
          </a:p>
          <a:p>
            <a:r>
              <a:t>CarePlan</a:t>
            </a:r>
          </a:p>
          <a:p>
            <a:r>
              <a:t>Contract</a:t>
            </a:r>
          </a:p>
          <a:p>
            <a:r>
              <a:t>Device</a:t>
            </a:r>
          </a:p>
          <a:p>
            <a:r>
              <a:t>Goal</a:t>
            </a:r>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t>OperationDefinition</a:t>
            </a:r>
          </a:p>
          <a:p>
            <a:pPr marL="635000" indent="-635000" algn="l">
              <a:spcBef>
                <a:spcPts val="5900"/>
              </a:spcBef>
              <a:buSzPct val="75000"/>
              <a:buChar char="•"/>
              <a:defRPr sz="5200"/>
            </a:pPr>
            <a:r>
              <a:t>Person</a:t>
            </a:r>
          </a:p>
          <a:p>
            <a:pPr marL="635000" indent="-635000" algn="l">
              <a:spcBef>
                <a:spcPts val="5900"/>
              </a:spcBef>
              <a:buSzPct val="75000"/>
              <a:buChar char="•"/>
              <a:defRPr sz="5200"/>
            </a:pPr>
            <a:r>
              <a:t>Procedure</a:t>
            </a:r>
          </a:p>
          <a:p>
            <a:pPr marL="635000" indent="-635000" algn="l">
              <a:spcBef>
                <a:spcPts val="5900"/>
              </a:spcBef>
              <a:buSzPct val="75000"/>
              <a:buChar char="•"/>
              <a:defRPr sz="5200"/>
            </a:pPr>
            <a:r>
              <a:t>RelatedPerson</a:t>
            </a:r>
          </a:p>
          <a:p>
            <a:pPr marL="635000" indent="-635000" algn="l">
              <a:spcBef>
                <a:spcPts val="5900"/>
              </a:spcBef>
              <a:buSzPct val="75000"/>
              <a:buChar char="•"/>
              <a:defRPr sz="5200"/>
            </a:pPr>
            <a:r>
              <a:t>Optional: MedicationOrder (MedicationPrescription was just renamed)</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t>What search parameters does the Millennium DSTU 2 implementation of Patient support? Are there any limitations or considerations?</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2589676" y="4113659"/>
            <a:ext cx="20364229" cy="548868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dirty="0"/>
              <a:t>Query by: id</a:t>
            </a:r>
          </a:p>
          <a:p>
            <a:pPr marL="610576" indent="-610576" algn="l">
              <a:buSzPct val="75000"/>
              <a:buChar char="•"/>
            </a:pPr>
            <a:r>
              <a:rPr dirty="0"/>
              <a:t>Query by: identifier</a:t>
            </a:r>
          </a:p>
          <a:p>
            <a:pPr marL="610576" indent="-610576" algn="l">
              <a:buSzPct val="75000"/>
              <a:buChar char="•"/>
            </a:pPr>
            <a:r>
              <a:rPr dirty="0"/>
              <a:t>Query by a combination of: birthdate, name, telecom</a:t>
            </a:r>
          </a:p>
          <a:p>
            <a:pPr marL="610576" indent="-610576" algn="l">
              <a:buSzPct val="75000"/>
              <a:buChar char="•"/>
            </a:pPr>
            <a:r>
              <a:rPr dirty="0"/>
              <a:t>_count (paging)</a:t>
            </a:r>
          </a:p>
          <a:p>
            <a:pPr marL="610576" indent="-610576" algn="l">
              <a:buSzPct val="75000"/>
              <a:buChar char="•"/>
            </a:pPr>
            <a:r>
              <a:rPr dirty="0"/>
              <a:t>birthdate, name, and telecom has limited availability, and “fuzzy”</a:t>
            </a:r>
            <a:endParaRPr lang="en-US" dirty="0"/>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https://fhir.cerner.com/millennium/dstu2/individuals/patient/#parameters</a:t>
            </a:r>
            <a:endParaRPr u="sng" dirty="0">
              <a:hlinkClick r:id="rId3"/>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E6C712-ACE3-4E23-BFCD-4F234F098BF2}"/>
              </a:ext>
            </a:extLst>
          </p:cNvPr>
          <p:cNvPicPr>
            <a:picLocks noChangeAspect="1"/>
          </p:cNvPicPr>
          <p:nvPr/>
        </p:nvPicPr>
        <p:blipFill>
          <a:blip r:embed="rId2"/>
          <a:stretch>
            <a:fillRect/>
          </a:stretch>
        </p:blipFill>
        <p:spPr>
          <a:xfrm>
            <a:off x="6506785" y="248502"/>
            <a:ext cx="11370429" cy="13218996"/>
          </a:xfrm>
          <a:prstGeom prst="rect">
            <a:avLst/>
          </a:prstGeom>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43575-97E7-471F-8EDE-2573DB8C5AFE}"/>
              </a:ext>
            </a:extLst>
          </p:cNvPr>
          <p:cNvPicPr>
            <a:picLocks noChangeAspect="1"/>
          </p:cNvPicPr>
          <p:nvPr/>
        </p:nvPicPr>
        <p:blipFill>
          <a:blip r:embed="rId2"/>
          <a:stretch>
            <a:fillRect/>
          </a:stretch>
        </p:blipFill>
        <p:spPr>
          <a:xfrm>
            <a:off x="2684301" y="1875048"/>
            <a:ext cx="19015398" cy="9965903"/>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sp>
        <p:nvSpPr>
          <p:cNvPr id="170" name="Shape 170"/>
          <p:cNvSpPr/>
          <p:nvPr/>
        </p:nvSpPr>
        <p:spPr>
          <a:xfrm>
            <a:off x="17447101" y="12838483"/>
            <a:ext cx="678402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http://hl7.org/fhir/dstu2/index.html</a:t>
            </a:r>
          </a:p>
        </p:txBody>
      </p:sp>
      <p:grpSp>
        <p:nvGrpSpPr>
          <p:cNvPr id="174" name="Group 174"/>
          <p:cNvGrpSpPr/>
          <p:nvPr/>
        </p:nvGrpSpPr>
        <p:grpSpPr>
          <a:xfrm>
            <a:off x="4042250" y="572988"/>
            <a:ext cx="19287750" cy="2874189"/>
            <a:chOff x="-25400" y="0"/>
            <a:chExt cx="19287749" cy="2874188"/>
          </a:xfrm>
        </p:grpSpPr>
        <p:pic>
          <p:nvPicPr>
            <p:cNvPr id="171" name="Picture 170"/>
            <p:cNvPicPr>
              <a:picLocks/>
            </p:cNvPicPr>
            <p:nvPr/>
          </p:nvPicPr>
          <p:blipFill>
            <a:blip r:embed="rId4">
              <a:extLst/>
            </a:blip>
            <a:stretch>
              <a:fillRect/>
            </a:stretch>
          </p:blipFill>
          <p:spPr>
            <a:xfrm>
              <a:off x="-25400" y="1725632"/>
              <a:ext cx="14673900" cy="1148557"/>
            </a:xfrm>
            <a:prstGeom prst="rect">
              <a:avLst/>
            </a:prstGeom>
            <a:effectLst>
              <a:outerShdw blurRad="38100" dist="25400" dir="5400000" rotWithShape="0">
                <a:srgbClr val="000000">
                  <a:alpha val="50000"/>
                </a:srgbClr>
              </a:outerShdw>
            </a:effectLst>
          </p:spPr>
        </p:pic>
        <p:sp>
          <p:nvSpPr>
            <p:cNvPr id="172" name="Shape 172"/>
            <p:cNvSpPr/>
            <p:nvPr/>
          </p:nvSpPr>
          <p:spPr>
            <a:xfrm>
              <a:off x="1484265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3" name="Shape 173"/>
            <p:cNvSpPr/>
            <p:nvPr/>
          </p:nvSpPr>
          <p:spPr>
            <a:xfrm>
              <a:off x="15513210" y="62081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79" name="Group 179"/>
          <p:cNvGrpSpPr/>
          <p:nvPr/>
        </p:nvGrpSpPr>
        <p:grpSpPr>
          <a:xfrm>
            <a:off x="4067424" y="3838098"/>
            <a:ext cx="19033976" cy="3248503"/>
            <a:chOff x="-25400" y="-25400"/>
            <a:chExt cx="19033974" cy="3248501"/>
          </a:xfrm>
        </p:grpSpPr>
        <p:pic>
          <p:nvPicPr>
            <p:cNvPr id="175" name="Picture 174"/>
            <p:cNvPicPr>
              <a:picLocks/>
            </p:cNvPicPr>
            <p:nvPr/>
          </p:nvPicPr>
          <p:blipFill>
            <a:blip r:embed="rId6">
              <a:extLst/>
            </a:blip>
            <a:stretch>
              <a:fillRect/>
            </a:stretch>
          </p:blipFill>
          <p:spPr>
            <a:xfrm>
              <a:off x="-25400" y="-25400"/>
              <a:ext cx="14623551" cy="1017390"/>
            </a:xfrm>
            <a:prstGeom prst="rect">
              <a:avLst/>
            </a:prstGeom>
            <a:effectLst/>
          </p:spPr>
        </p:pic>
        <p:sp>
          <p:nvSpPr>
            <p:cNvPr id="177" name="Shape 177"/>
            <p:cNvSpPr/>
            <p:nvPr/>
          </p:nvSpPr>
          <p:spPr>
            <a:xfrm rot="10800000" flipH="1">
              <a:off x="14588875" y="1027489"/>
              <a:ext cx="4419700" cy="2195613"/>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8" name="Shape 178"/>
            <p:cNvSpPr/>
            <p:nvPr/>
          </p:nvSpPr>
          <p:spPr>
            <a:xfrm>
              <a:off x="14894310" y="1673701"/>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84" name="Group 184"/>
          <p:cNvGrpSpPr/>
          <p:nvPr/>
        </p:nvGrpSpPr>
        <p:grpSpPr>
          <a:xfrm>
            <a:off x="12681888" y="8338442"/>
            <a:ext cx="9708312" cy="2952313"/>
            <a:chOff x="-25399" y="0"/>
            <a:chExt cx="9708310" cy="2952311"/>
          </a:xfrm>
        </p:grpSpPr>
        <p:pic>
          <p:nvPicPr>
            <p:cNvPr id="180" name="Picture 179"/>
            <p:cNvPicPr>
              <a:picLocks/>
            </p:cNvPicPr>
            <p:nvPr/>
          </p:nvPicPr>
          <p:blipFill>
            <a:blip r:embed="rId7">
              <a:extLst/>
            </a:blip>
            <a:stretch>
              <a:fillRect/>
            </a:stretch>
          </p:blipFill>
          <p:spPr>
            <a:xfrm>
              <a:off x="-25400" y="2394425"/>
              <a:ext cx="5312983" cy="557887"/>
            </a:xfrm>
            <a:prstGeom prst="rect">
              <a:avLst/>
            </a:prstGeom>
            <a:effectLst/>
          </p:spPr>
        </p:pic>
        <p:sp>
          <p:nvSpPr>
            <p:cNvPr id="182" name="Shape 182"/>
            <p:cNvSpPr/>
            <p:nvPr/>
          </p:nvSpPr>
          <p:spPr>
            <a:xfrm>
              <a:off x="5263211"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3" name="Shape 183"/>
            <p:cNvSpPr/>
            <p:nvPr/>
          </p:nvSpPr>
          <p:spPr>
            <a:xfrm>
              <a:off x="6281116" y="602357"/>
              <a:ext cx="23837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Support</a:t>
              </a:r>
            </a:p>
          </p:txBody>
        </p:sp>
      </p:grpSp>
      <p:grpSp>
        <p:nvGrpSpPr>
          <p:cNvPr id="189" name="Group 189"/>
          <p:cNvGrpSpPr/>
          <p:nvPr/>
        </p:nvGrpSpPr>
        <p:grpSpPr>
          <a:xfrm>
            <a:off x="8293100" y="9405242"/>
            <a:ext cx="6471705" cy="2920576"/>
            <a:chOff x="0" y="0"/>
            <a:chExt cx="6471704" cy="2920574"/>
          </a:xfrm>
        </p:grpSpPr>
        <p:pic>
          <p:nvPicPr>
            <p:cNvPr id="185" name="Picture 184"/>
            <p:cNvPicPr>
              <a:picLocks/>
            </p:cNvPicPr>
            <p:nvPr/>
          </p:nvPicPr>
          <p:blipFill>
            <a:blip r:embed="rId8">
              <a:extLst/>
            </a:blip>
            <a:stretch>
              <a:fillRect/>
            </a:stretch>
          </p:blipFill>
          <p:spPr>
            <a:xfrm>
              <a:off x="4359816" y="2491771"/>
              <a:ext cx="2111889" cy="428804"/>
            </a:xfrm>
            <a:prstGeom prst="rect">
              <a:avLst/>
            </a:prstGeom>
            <a:effectLst/>
          </p:spPr>
        </p:pic>
        <p:sp>
          <p:nvSpPr>
            <p:cNvPr id="187" name="Shape 187"/>
            <p:cNvSpPr/>
            <p:nvPr/>
          </p:nvSpPr>
          <p:spPr>
            <a:xfrm flipH="1">
              <a:off x="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8" name="Shape 188"/>
            <p:cNvSpPr/>
            <p:nvPr/>
          </p:nvSpPr>
          <p:spPr>
            <a:xfrm>
              <a:off x="370304" y="322957"/>
              <a:ext cx="367919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err="1"/>
                <a:t>Cheatsheets</a:t>
              </a:r>
              <a:br/>
              <a:r>
                <a:t>&amp; Info</a:t>
              </a:r>
            </a:p>
          </p:txBody>
        </p:sp>
      </p:grpSp>
      <p:grpSp>
        <p:nvGrpSpPr>
          <p:cNvPr id="194" name="Group 194"/>
          <p:cNvGrpSpPr/>
          <p:nvPr/>
        </p:nvGrpSpPr>
        <p:grpSpPr>
          <a:xfrm>
            <a:off x="12676332" y="10268842"/>
            <a:ext cx="7656468" cy="2750930"/>
            <a:chOff x="-25400" y="0"/>
            <a:chExt cx="7656466" cy="2750928"/>
          </a:xfrm>
        </p:grpSpPr>
        <p:pic>
          <p:nvPicPr>
            <p:cNvPr id="190" name="Picture 189"/>
            <p:cNvPicPr>
              <a:picLocks/>
            </p:cNvPicPr>
            <p:nvPr/>
          </p:nvPicPr>
          <p:blipFill>
            <a:blip r:embed="rId9">
              <a:extLst/>
            </a:blip>
            <a:stretch>
              <a:fillRect/>
            </a:stretch>
          </p:blipFill>
          <p:spPr>
            <a:xfrm>
              <a:off x="-25400" y="2322126"/>
              <a:ext cx="3326921" cy="428803"/>
            </a:xfrm>
            <a:prstGeom prst="rect">
              <a:avLst/>
            </a:prstGeom>
            <a:effectLst/>
          </p:spPr>
        </p:pic>
        <p:sp>
          <p:nvSpPr>
            <p:cNvPr id="192" name="Shape 192"/>
            <p:cNvSpPr/>
            <p:nvPr/>
          </p:nvSpPr>
          <p:spPr>
            <a:xfrm>
              <a:off x="3211367"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3" name="Shape 193"/>
            <p:cNvSpPr/>
            <p:nvPr/>
          </p:nvSpPr>
          <p:spPr>
            <a:xfrm>
              <a:off x="4146722" y="653157"/>
              <a:ext cx="25488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Updates</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1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1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18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1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animBg="1" advAuto="0"/>
      <p:bldP spid="174" grpId="2" animBg="1" advAuto="0"/>
      <p:bldP spid="174" grpId="3" animBg="1" advAuto="0"/>
      <p:bldP spid="179" grpId="4" animBg="1" advAuto="0"/>
      <p:bldP spid="179" grpId="5" animBg="1" advAuto="0"/>
      <p:bldP spid="184" grpId="6" animBg="1" advAuto="0"/>
      <p:bldP spid="184" grpId="7" animBg="1" advAuto="0"/>
      <p:bldP spid="189" grpId="8" animBg="1" advAuto="0"/>
      <p:bldP spid="189" grpId="9" animBg="1" advAuto="0"/>
      <p:bldP spid="194" grpId="10" animBg="1" advAuto="0"/>
      <p:bldP spid="194" grpId="1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t>“By ID”</a:t>
            </a:r>
          </a:p>
          <a:p>
            <a:r>
              <a:t>[base]/[Resource]/[id]</a:t>
            </a:r>
          </a:p>
          <a:p>
            <a:r>
              <a:t>[base]/Patient/123ABC</a:t>
            </a:r>
          </a:p>
        </p:txBody>
      </p:sp>
      <p:sp>
        <p:nvSpPr>
          <p:cNvPr id="349" name="Shape 349"/>
          <p:cNvSpPr/>
          <p:nvPr/>
        </p:nvSpPr>
        <p:spPr>
          <a:xfrm>
            <a:off x="182930" y="12916355"/>
            <a:ext cx="76161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http://hl7.org/fhir/dstu2/http.html#read</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t>id: logical identifier, must be unique within the FHIR server and resource</a:t>
            </a:r>
          </a:p>
          <a:p>
            <a:r>
              <a:t>identifier: business identifier or “alias”</a:t>
            </a:r>
          </a:p>
          <a:p>
            <a:pPr lvl="1"/>
            <a:r>
              <a:t>SSN</a:t>
            </a:r>
          </a:p>
          <a:p>
            <a:pPr lvl="1"/>
            <a:r>
              <a:t>MRN</a:t>
            </a:r>
          </a:p>
          <a:p>
            <a:pPr lvl="1"/>
            <a:r>
              <a:t>Military ID</a:t>
            </a:r>
          </a:p>
        </p:txBody>
      </p:sp>
      <p:sp>
        <p:nvSpPr>
          <p:cNvPr id="353" name="Shape 353"/>
          <p:cNvSpPr/>
          <p:nvPr/>
        </p:nvSpPr>
        <p:spPr>
          <a:xfrm>
            <a:off x="208034" y="12916355"/>
            <a:ext cx="80526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http://hl7.org/fhir/dstu2/resource.html#id</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210989" y="12916355"/>
            <a:ext cx="865403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http://hl7.org/fhir/dstu2/patient.html#search</a:t>
            </a:r>
          </a:p>
        </p:txBody>
      </p:sp>
      <p:pic>
        <p:nvPicPr>
          <p:cNvPr id="359" name="pasted-image.png"/>
          <p:cNvPicPr>
            <a:picLocks noChangeAspect="1"/>
          </p:cNvPicPr>
          <p:nvPr/>
        </p:nvPicPr>
        <p:blipFill>
          <a:blip r:embed="rId3">
            <a:extLst/>
          </a:blip>
          <a:stretch>
            <a:fillRect/>
          </a:stretch>
        </p:blipFill>
        <p:spPr>
          <a:xfrm>
            <a:off x="4527901" y="1376040"/>
            <a:ext cx="15328198" cy="10963920"/>
          </a:xfrm>
          <a:prstGeom prst="rect">
            <a:avLst/>
          </a:prstGeom>
          <a:ln w="12700">
            <a:miter lim="400000"/>
          </a:ln>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295382" y="12805793"/>
            <a:ext cx="1387559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https://fhir.cerner.com/millennium/dstu2/individuals/patient/#parameters</a:t>
            </a:r>
            <a:endParaRPr u="sng" dirty="0">
              <a:hlinkClick r:id="rId2"/>
            </a:endParaRPr>
          </a:p>
        </p:txBody>
      </p:sp>
      <p:pic>
        <p:nvPicPr>
          <p:cNvPr id="362" name="pasted-image.png"/>
          <p:cNvPicPr>
            <a:picLocks noChangeAspect="1"/>
          </p:cNvPicPr>
          <p:nvPr/>
        </p:nvPicPr>
        <p:blipFill>
          <a:blip r:embed="rId4">
            <a:extLst/>
          </a:blip>
          <a:stretch>
            <a:fillRect/>
          </a:stretch>
        </p:blipFill>
        <p:spPr>
          <a:xfrm>
            <a:off x="5120690" y="1487904"/>
            <a:ext cx="14142620" cy="10740192"/>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296618" y="12746009"/>
            <a:ext cx="70480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http://hl7.org/fhir/dstu2/search.html</a:t>
            </a:r>
          </a:p>
        </p:txBody>
      </p:sp>
      <p:pic>
        <p:nvPicPr>
          <p:cNvPr id="365" name="pasted-image.png"/>
          <p:cNvPicPr>
            <a:picLocks noChangeAspect="1"/>
          </p:cNvPicPr>
          <p:nvPr/>
        </p:nvPicPr>
        <p:blipFill>
          <a:blip r:embed="rId4">
            <a:extLst/>
          </a:blip>
          <a:stretch>
            <a:fillRect/>
          </a:stretch>
        </p:blipFill>
        <p:spPr>
          <a:xfrm>
            <a:off x="685800" y="1854200"/>
            <a:ext cx="23012400" cy="6375400"/>
          </a:xfrm>
          <a:prstGeom prst="rect">
            <a:avLst/>
          </a:prstGeom>
          <a:ln w="12700">
            <a:miter lim="400000"/>
          </a:ln>
        </p:spPr>
      </p:pic>
      <p:sp>
        <p:nvSpPr>
          <p:cNvPr id="366" name="Shape 366"/>
          <p:cNvSpPr/>
          <p:nvPr/>
        </p:nvSpPr>
        <p:spPr>
          <a:xfrm>
            <a:off x="5978842" y="1005600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126693" y="12940692"/>
            <a:ext cx="81179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http://hl7.org/fhir/dstu2/http.html#paging</a:t>
            </a: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a:latin typeface="+mj-lt"/>
                <a:ea typeface="+mj-ea"/>
                <a:cs typeface="+mj-cs"/>
                <a:sym typeface="Helvetica"/>
              </a:rPr>
              <a:t>Self</a:t>
            </a:r>
            <a:r>
              <a:t>, First, Previous</a:t>
            </a:r>
            <a:r>
              <a:rPr b="1">
                <a:latin typeface="+mj-lt"/>
                <a:ea typeface="+mj-ea"/>
                <a:cs typeface="+mj-cs"/>
                <a:sym typeface="Helvetica"/>
              </a:rPr>
              <a:t>, Next</a:t>
            </a:r>
            <a:r>
              <a:t>, Last</a:t>
            </a:r>
          </a:p>
          <a:p>
            <a:pPr marL="610576" indent="-610576" algn="l">
              <a:buSzPct val="75000"/>
              <a:buChar char="•"/>
            </a:pPr>
            <a:r>
              <a:t>Must use link as provided</a:t>
            </a:r>
          </a:p>
          <a:p>
            <a:pPr marL="1245576" lvl="1" indent="-610576" algn="l">
              <a:buSzPct val="75000"/>
              <a:buChar char="•"/>
            </a:pPr>
            <a:r>
              <a:t>Changing this has undefined consequences</a:t>
            </a:r>
          </a:p>
          <a:p>
            <a:pPr marL="610576" indent="-610576" algn="l">
              <a:buSzPct val="75000"/>
              <a:buChar char="•"/>
            </a:pPr>
            <a:r>
              <a:t>_count parameter</a:t>
            </a:r>
          </a:p>
          <a:p>
            <a:pPr marL="1245576" lvl="1" indent="-610576" algn="l">
              <a:buSzPct val="75000"/>
              <a:buChar char="•"/>
            </a:pPr>
            <a:r>
              <a:t>Less but not more</a:t>
            </a:r>
          </a:p>
          <a:p>
            <a:pPr marL="610576" indent="-610576" algn="l">
              <a:buSzPct val="75000"/>
              <a:buChar char="•"/>
            </a:pPr>
            <a:r>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extLst/>
          </a:blip>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asted-image.png"/>
          <p:cNvPicPr>
            <a:picLocks noChangeAspect="1"/>
          </p:cNvPicPr>
          <p:nvPr/>
        </p:nvPicPr>
        <p:blipFill>
          <a:blip r:embed="rId2">
            <a:extLst/>
          </a:blip>
          <a:stretch>
            <a:fillRect/>
          </a:stretch>
        </p:blipFill>
        <p:spPr>
          <a:xfrm>
            <a:off x="787734" y="269843"/>
            <a:ext cx="22808532" cy="13176314"/>
          </a:xfrm>
          <a:prstGeom prst="rect">
            <a:avLst/>
          </a:prstGeom>
          <a:ln w="12700">
            <a:miter lim="400000"/>
          </a:ln>
        </p:spPr>
      </p:pic>
      <p:sp>
        <p:nvSpPr>
          <p:cNvPr id="197" name="Shape 19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http://wiki.hl7.org/index.php?title=FHIR</a:t>
            </a:r>
          </a:p>
        </p:txBody>
      </p:sp>
      <p:grpSp>
        <p:nvGrpSpPr>
          <p:cNvPr id="200" name="Group 200"/>
          <p:cNvGrpSpPr/>
          <p:nvPr/>
        </p:nvGrpSpPr>
        <p:grpSpPr>
          <a:xfrm>
            <a:off x="6858000" y="8915400"/>
            <a:ext cx="5510213" cy="1270000"/>
            <a:chOff x="-254000" y="0"/>
            <a:chExt cx="5510212" cy="1270000"/>
          </a:xfrm>
        </p:grpSpPr>
        <p:sp>
          <p:nvSpPr>
            <p:cNvPr id="198" name="Shape 198"/>
            <p:cNvSpPr/>
            <p:nvPr/>
          </p:nvSpPr>
          <p:spPr>
            <a:xfrm>
              <a:off x="-254000" y="0"/>
              <a:ext cx="5510213" cy="1270000"/>
            </a:xfrm>
            <a:custGeom>
              <a:avLst/>
              <a:gdLst/>
              <a:ahLst/>
              <a:cxnLst>
                <a:cxn ang="0">
                  <a:pos x="wd2" y="hd2"/>
                </a:cxn>
                <a:cxn ang="5400000">
                  <a:pos x="wd2" y="hd2"/>
                </a:cxn>
                <a:cxn ang="10800000">
                  <a:pos x="wd2" y="hd2"/>
                </a:cxn>
                <a:cxn ang="16200000">
                  <a:pos x="wd2" y="hd2"/>
                </a:cxn>
              </a:cxnLst>
              <a:rect l="0" t="0" r="r" b="b"/>
              <a:pathLst>
                <a:path w="21600" h="21600" extrusionOk="0">
                  <a:moveTo>
                    <a:pt x="1245" y="0"/>
                  </a:moveTo>
                  <a:cubicBezTo>
                    <a:pt x="1107" y="0"/>
                    <a:pt x="996" y="484"/>
                    <a:pt x="996" y="1080"/>
                  </a:cubicBezTo>
                  <a:lnTo>
                    <a:pt x="996" y="8640"/>
                  </a:lnTo>
                  <a:lnTo>
                    <a:pt x="0" y="10800"/>
                  </a:lnTo>
                  <a:lnTo>
                    <a:pt x="996" y="12960"/>
                  </a:lnTo>
                  <a:lnTo>
                    <a:pt x="996" y="20520"/>
                  </a:lnTo>
                  <a:cubicBezTo>
                    <a:pt x="996" y="21116"/>
                    <a:pt x="1107" y="21600"/>
                    <a:pt x="1245" y="21600"/>
                  </a:cubicBezTo>
                  <a:lnTo>
                    <a:pt x="21351" y="21600"/>
                  </a:lnTo>
                  <a:cubicBezTo>
                    <a:pt x="21489" y="21600"/>
                    <a:pt x="21600" y="21116"/>
                    <a:pt x="21600" y="20520"/>
                  </a:cubicBezTo>
                  <a:lnTo>
                    <a:pt x="21600" y="1080"/>
                  </a:lnTo>
                  <a:cubicBezTo>
                    <a:pt x="21600" y="484"/>
                    <a:pt x="21489" y="0"/>
                    <a:pt x="21351" y="0"/>
                  </a:cubicBezTo>
                  <a:lnTo>
                    <a:pt x="1245" y="0"/>
                  </a:lnTo>
                  <a:close/>
                </a:path>
              </a:pathLst>
            </a:cu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99" name="Shape 199"/>
            <p:cNvSpPr/>
            <p:nvPr/>
          </p:nvSpPr>
          <p:spPr>
            <a:xfrm>
              <a:off x="285591" y="203199"/>
              <a:ext cx="44310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Getting Started</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1" animBg="1" advAuto="0"/>
      <p:bldP spid="200"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t>POST [base]/[Resource]</a:t>
            </a:r>
          </a:p>
          <a:p>
            <a:r>
              <a:t>POST [base]/AllergyIntolerance</a:t>
            </a:r>
          </a:p>
          <a:p>
            <a:r>
              <a:t>Body (content-type) must match supported FHIR format</a:t>
            </a:r>
          </a:p>
        </p:txBody>
      </p:sp>
      <p:sp>
        <p:nvSpPr>
          <p:cNvPr id="390" name="Shape 390"/>
          <p:cNvSpPr/>
          <p:nvPr/>
        </p:nvSpPr>
        <p:spPr>
          <a:xfrm>
            <a:off x="253151" y="12843350"/>
            <a:ext cx="796239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http://hl7.org/fhir/dstu2/http.html#create</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t>PUT [base]/[Resource]/[id]</a:t>
            </a:r>
          </a:p>
          <a:p>
            <a:r>
              <a:t>PUT [base]/AllergyIntolerance/123</a:t>
            </a:r>
          </a:p>
          <a:p>
            <a:r>
              <a:t>Body (content-type) must match supported FHIR format</a:t>
            </a:r>
          </a:p>
        </p:txBody>
      </p:sp>
      <p:sp>
        <p:nvSpPr>
          <p:cNvPr id="394" name="Shape 394"/>
          <p:cNvSpPr/>
          <p:nvPr/>
        </p:nvSpPr>
        <p:spPr>
          <a:xfrm>
            <a:off x="272483" y="12916355"/>
            <a:ext cx="811841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http://hl7.org/fhir/dstu2/http.html#update</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t>Optimistic Locking via “If-Match”</a:t>
            </a:r>
          </a:p>
          <a:p>
            <a:r>
              <a:t>Example: Version in database: 2a</a:t>
            </a:r>
          </a:p>
          <a:p>
            <a:pPr lvl="2"/>
            <a:r>
              <a:t>Version in “If-Match”: 1a - failure</a:t>
            </a:r>
          </a:p>
          <a:p>
            <a:pPr lvl="2"/>
            <a:r>
              <a:t>Version in “If-Match”: 2a - success</a:t>
            </a:r>
          </a:p>
        </p:txBody>
      </p:sp>
      <p:sp>
        <p:nvSpPr>
          <p:cNvPr id="398" name="Shape 398"/>
          <p:cNvSpPr/>
          <p:nvPr/>
        </p:nvSpPr>
        <p:spPr>
          <a:xfrm>
            <a:off x="255691" y="12843350"/>
            <a:ext cx="868737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http://hl7.org/fhir/dstu2/http.html#2.1.0.10.2</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Fred Smart</a:t>
            </a:r>
            <a:r>
              <a:rPr lang="en-US" dirty="0"/>
              <a:t> (id = 4478007)</a:t>
            </a:r>
            <a:endParaRPr dirty="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Rick</a:t>
            </a:r>
          </a:p>
          <a:p>
            <a:r>
              <a:rPr dirty="0"/>
              <a:t>GET </a:t>
            </a:r>
            <a:r>
              <a:rPr u="sng" dirty="0">
                <a:hlinkClick r:id="rId3"/>
              </a:rPr>
              <a:t>https://fhir-open.sandboxcerner.com/dstu2/0b8a0111-e8e6-4c26-a91c-5069cbc6b1ca/Patient/4478007?_format=json</a:t>
            </a:r>
          </a:p>
          <a:p>
            <a:r>
              <a:rPr u="sng" dirty="0">
                <a:hlinkClick r:id="rId4"/>
              </a:rPr>
              <a:t>http://hl7.org/fhir/dstu2/datatypes.html#HumanName</a:t>
            </a:r>
            <a:r>
              <a:rPr dirty="0"/>
              <a:t> (middle is subsequent given name)</a:t>
            </a:r>
          </a:p>
        </p:txBody>
      </p:sp>
      <p:pic>
        <p:nvPicPr>
          <p:cNvPr id="407" name="pasted-image.png"/>
          <p:cNvPicPr>
            <a:picLocks noChangeAspect="1"/>
          </p:cNvPicPr>
          <p:nvPr/>
        </p:nvPicPr>
        <p:blipFill>
          <a:blip r:embed="rId5">
            <a:extLst/>
          </a:blip>
          <a:stretch>
            <a:fillRect/>
          </a:stretch>
        </p:blipFill>
        <p:spPr>
          <a:xfrm>
            <a:off x="14717160" y="3905250"/>
            <a:ext cx="9194801" cy="7874000"/>
          </a:xfrm>
          <a:prstGeom prst="rect">
            <a:avLst/>
          </a:prstGeom>
          <a:ln w="12700">
            <a:miter lim="400000"/>
          </a:ln>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Tim Peters</a:t>
            </a:r>
            <a:r>
              <a:rPr lang="en-US" dirty="0"/>
              <a:t> (id = 1316024)</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37</a:t>
            </a:r>
            <a:endParaRPr dirty="0"/>
          </a:p>
          <a:p>
            <a:pPr lvl="1"/>
            <a:r>
              <a:rPr dirty="0"/>
              <a:t>GET </a:t>
            </a:r>
            <a:r>
              <a:rPr u="sng" dirty="0">
                <a:hlinkClick r:id="rId3"/>
              </a:rPr>
              <a:t>https://fhir-open.sandboxcerner.com/dstu2/0b8a0111-e8e6-4c26-a91c-5069cbc6b1ca/AllergyIntolerance?patient=1316024&amp;_format=json</a:t>
            </a:r>
          </a:p>
          <a:p>
            <a:pPr lvl="1"/>
            <a:r>
              <a:rPr dirty="0"/>
              <a:t>GET </a:t>
            </a:r>
            <a:r>
              <a:rPr u="sng" dirty="0">
                <a:hlinkClick r:id="rId4"/>
              </a:rPr>
              <a:t>https://fhir-open.sandboxcerner.com/dstu2/0b8a0111-e8e6-4c26-a91c-5069cbc6b1ca/AllergyIntolerance?patient=1316024&amp;status=active,unconfirmed,confirmed&amp;_format=json</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grpSp>
        <p:nvGrpSpPr>
          <p:cNvPr id="207" name="Group 207"/>
          <p:cNvGrpSpPr/>
          <p:nvPr/>
        </p:nvGrpSpPr>
        <p:grpSpPr>
          <a:xfrm>
            <a:off x="139700" y="8287642"/>
            <a:ext cx="6471705" cy="2920576"/>
            <a:chOff x="0" y="0"/>
            <a:chExt cx="6471704" cy="2920574"/>
          </a:xfrm>
        </p:grpSpPr>
        <p:pic>
          <p:nvPicPr>
            <p:cNvPr id="203" name="Picture 202"/>
            <p:cNvPicPr>
              <a:picLocks/>
            </p:cNvPicPr>
            <p:nvPr/>
          </p:nvPicPr>
          <p:blipFill>
            <a:blip r:embed="rId3">
              <a:extLst/>
            </a:blip>
            <a:stretch>
              <a:fillRect/>
            </a:stretch>
          </p:blipFill>
          <p:spPr>
            <a:xfrm>
              <a:off x="4359816" y="2491771"/>
              <a:ext cx="2111889" cy="428804"/>
            </a:xfrm>
            <a:prstGeom prst="rect">
              <a:avLst/>
            </a:prstGeom>
            <a:effectLst/>
          </p:spPr>
        </p:pic>
        <p:sp>
          <p:nvSpPr>
            <p:cNvPr id="205" name="Shape 205"/>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06" name="Shape 206"/>
            <p:cNvSpPr/>
            <p:nvPr/>
          </p:nvSpPr>
          <p:spPr>
            <a:xfrm>
              <a:off x="640814" y="703957"/>
              <a:ext cx="313817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Resources</a:t>
              </a:r>
            </a:p>
          </p:txBody>
        </p:sp>
      </p:grpSp>
      <p:grpSp>
        <p:nvGrpSpPr>
          <p:cNvPr id="214" name="Group 214"/>
          <p:cNvGrpSpPr/>
          <p:nvPr/>
        </p:nvGrpSpPr>
        <p:grpSpPr>
          <a:xfrm>
            <a:off x="4233292" y="8968382"/>
            <a:ext cx="7266651" cy="4126916"/>
            <a:chOff x="-25400" y="0"/>
            <a:chExt cx="7266649" cy="4126914"/>
          </a:xfrm>
        </p:grpSpPr>
        <p:pic>
          <p:nvPicPr>
            <p:cNvPr id="208" name="Picture 207"/>
            <p:cNvPicPr>
              <a:picLocks/>
            </p:cNvPicPr>
            <p:nvPr/>
          </p:nvPicPr>
          <p:blipFill>
            <a:blip r:embed="rId5">
              <a:extLst/>
            </a:blip>
            <a:stretch>
              <a:fillRect/>
            </a:stretch>
          </p:blipFill>
          <p:spPr>
            <a:xfrm>
              <a:off x="-25400" y="2193802"/>
              <a:ext cx="2958150" cy="1933113"/>
            </a:xfrm>
            <a:prstGeom prst="rect">
              <a:avLst/>
            </a:prstGeom>
            <a:effectLst/>
          </p:spPr>
        </p:pic>
        <p:pic>
          <p:nvPicPr>
            <p:cNvPr id="210" name="Picture 209"/>
            <p:cNvPicPr>
              <a:picLocks/>
            </p:cNvPicPr>
            <p:nvPr/>
          </p:nvPicPr>
          <p:blipFill>
            <a:blip r:embed="rId6">
              <a:extLst/>
            </a:blip>
            <a:stretch>
              <a:fillRect/>
            </a:stretch>
          </p:blipFill>
          <p:spPr>
            <a:xfrm>
              <a:off x="3215427" y="2488906"/>
              <a:ext cx="2958151" cy="569680"/>
            </a:xfrm>
            <a:prstGeom prst="rect">
              <a:avLst/>
            </a:prstGeom>
            <a:effectLst/>
          </p:spPr>
        </p:pic>
        <p:sp>
          <p:nvSpPr>
            <p:cNvPr id="212" name="Shape 212"/>
            <p:cNvSpPr/>
            <p:nvPr/>
          </p:nvSpPr>
          <p:spPr>
            <a:xfrm>
              <a:off x="2832563" y="0"/>
              <a:ext cx="4408687" cy="2309218"/>
            </a:xfrm>
            <a:prstGeom prst="wedgeEllipseCallout">
              <a:avLst>
                <a:gd name="adj1" fmla="val -49396"/>
                <a:gd name="adj2" fmla="val 68454"/>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3" name="Shape 213"/>
            <p:cNvSpPr/>
            <p:nvPr/>
          </p:nvSpPr>
          <p:spPr>
            <a:xfrm>
              <a:off x="4009575" y="554831"/>
              <a:ext cx="20548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Spec</a:t>
              </a:r>
              <a:br>
                <a:rPr dirty="0"/>
              </a:br>
              <a:r>
                <a:rPr dirty="0"/>
                <a:t>Details</a:t>
              </a:r>
            </a:p>
          </p:txBody>
        </p:sp>
      </p:grpSp>
      <p:grpSp>
        <p:nvGrpSpPr>
          <p:cNvPr id="219" name="Group 219"/>
          <p:cNvGrpSpPr/>
          <p:nvPr/>
        </p:nvGrpSpPr>
        <p:grpSpPr>
          <a:xfrm>
            <a:off x="7567724" y="9306619"/>
            <a:ext cx="11056826" cy="3810209"/>
            <a:chOff x="-25399" y="0"/>
            <a:chExt cx="11056825" cy="3810208"/>
          </a:xfrm>
        </p:grpSpPr>
        <p:pic>
          <p:nvPicPr>
            <p:cNvPr id="215" name="Picture 214"/>
            <p:cNvPicPr>
              <a:picLocks/>
            </p:cNvPicPr>
            <p:nvPr/>
          </p:nvPicPr>
          <p:blipFill>
            <a:blip r:embed="rId7">
              <a:extLst/>
            </a:blip>
            <a:stretch>
              <a:fillRect/>
            </a:stretch>
          </p:blipFill>
          <p:spPr>
            <a:xfrm>
              <a:off x="-25400" y="3240530"/>
              <a:ext cx="4912786" cy="569679"/>
            </a:xfrm>
            <a:prstGeom prst="rect">
              <a:avLst/>
            </a:prstGeom>
            <a:effectLst/>
          </p:spPr>
        </p:pic>
        <p:sp>
          <p:nvSpPr>
            <p:cNvPr id="217" name="Shape 217"/>
            <p:cNvSpPr/>
            <p:nvPr/>
          </p:nvSpPr>
          <p:spPr>
            <a:xfrm>
              <a:off x="4687775" y="0"/>
              <a:ext cx="6343651" cy="3113981"/>
            </a:xfrm>
            <a:prstGeom prst="wedgeEllipseCallout">
              <a:avLst>
                <a:gd name="adj1" fmla="val -49386"/>
                <a:gd name="adj2" fmla="val 7000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8" name="Shape 218"/>
            <p:cNvSpPr/>
            <p:nvPr/>
          </p:nvSpPr>
          <p:spPr>
            <a:xfrm>
              <a:off x="6343220" y="645720"/>
              <a:ext cx="30327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Reference</a:t>
              </a:r>
              <a:br>
                <a:rPr dirty="0"/>
              </a:br>
              <a:r>
                <a:rPr dirty="0"/>
                <a:t>Libraries</a:t>
              </a:r>
            </a:p>
          </p:txBody>
        </p:sp>
      </p:grpSp>
      <p:sp>
        <p:nvSpPr>
          <p:cNvPr id="220" name="Shape 220"/>
          <p:cNvSpPr/>
          <p:nvPr/>
        </p:nvSpPr>
        <p:spPr>
          <a:xfrm>
            <a:off x="16336644" y="5537199"/>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1" animBg="1" advAuto="0"/>
      <p:bldP spid="207" grpId="2" animBg="1" advAuto="0"/>
      <p:bldP spid="214" grpId="3" animBg="1" advAuto="0"/>
      <p:bldP spid="214" grpId="4" animBg="1" advAuto="0"/>
      <p:bldP spid="219" grpId="5" animBg="1" advAuto="0"/>
      <p:bldP spid="219" grpId="6" animBg="1" advAuto="0"/>
      <p:bldP spid="220" grpId="7"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 name="Group 423"/>
          <p:cNvGrpSpPr/>
          <p:nvPr/>
        </p:nvGrpSpPr>
        <p:grpSpPr>
          <a:xfrm>
            <a:off x="787400" y="3213100"/>
            <a:ext cx="22809200" cy="7991251"/>
            <a:chOff x="0" y="0"/>
            <a:chExt cx="22809200" cy="7991250"/>
          </a:xfrm>
        </p:grpSpPr>
        <p:pic>
          <p:nvPicPr>
            <p:cNvPr id="421" name="pasted-image.png"/>
            <p:cNvPicPr>
              <a:picLocks noChangeAspect="1"/>
            </p:cNvPicPr>
            <p:nvPr/>
          </p:nvPicPr>
          <p:blipFill>
            <a:blip r:embed="rId2">
              <a:extLst/>
            </a:blip>
            <a:stretch>
              <a:fillRect/>
            </a:stretch>
          </p:blipFill>
          <p:spPr>
            <a:xfrm>
              <a:off x="0" y="0"/>
              <a:ext cx="22809200" cy="7289800"/>
            </a:xfrm>
            <a:prstGeom prst="rect">
              <a:avLst/>
            </a:prstGeom>
            <a:ln w="12700" cap="flat">
              <a:noFill/>
              <a:miter lim="400000"/>
            </a:ln>
            <a:effectLst/>
          </p:spPr>
        </p:pic>
        <p:sp>
          <p:nvSpPr>
            <p:cNvPr id="422" name="Shape 422"/>
            <p:cNvSpPr/>
            <p:nvPr/>
          </p:nvSpPr>
          <p:spPr>
            <a:xfrm>
              <a:off x="174737" y="460196"/>
              <a:ext cx="1270001" cy="7531055"/>
            </a:xfrm>
            <a:prstGeom prst="rect">
              <a:avLst/>
            </a:prstGeom>
            <a:noFill/>
            <a:ln w="63500" cap="flat">
              <a:solidFill>
                <a:schemeClr val="accent5"/>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grpSp>
      <p:sp>
        <p:nvSpPr>
          <p:cNvPr id="424" name="Shape 424"/>
          <p:cNvSpPr/>
          <p:nvPr/>
        </p:nvSpPr>
        <p:spPr>
          <a:xfrm>
            <a:off x="358005" y="12573396"/>
            <a:ext cx="1281099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3"/>
              </a:defRPr>
            </a:lvl1pPr>
          </a:lstStyle>
          <a:p>
            <a:pPr>
              <a:defRPr u="none"/>
            </a:pPr>
            <a:r>
              <a:rPr u="sng">
                <a:hlinkClick r:id="rId3"/>
              </a:rPr>
              <a:t>http://hl7.org/fhir/DSTU2/valueset-allergy-intolerance-status.html</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176052" y="12877562"/>
            <a:ext cx="922966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http://hl7.org/fhir/dstu2/allergyintolerance.html</a:t>
            </a:r>
          </a:p>
        </p:txBody>
      </p:sp>
      <p:pic>
        <p:nvPicPr>
          <p:cNvPr id="428" name="pasted-image.png"/>
          <p:cNvPicPr>
            <a:picLocks noChangeAspect="1"/>
          </p:cNvPicPr>
          <p:nvPr/>
        </p:nvPicPr>
        <p:blipFill>
          <a:blip r:embed="rId4">
            <a:extLst/>
          </a:blip>
          <a:stretch>
            <a:fillRect/>
          </a:stretch>
        </p:blipFill>
        <p:spPr>
          <a:xfrm>
            <a:off x="2438400" y="2877011"/>
            <a:ext cx="19507200" cy="1676401"/>
          </a:xfrm>
          <a:prstGeom prst="rect">
            <a:avLst/>
          </a:prstGeom>
          <a:ln w="12700">
            <a:miter lim="400000"/>
          </a:ln>
        </p:spPr>
      </p:pic>
      <p:pic>
        <p:nvPicPr>
          <p:cNvPr id="429" name="Picture 428"/>
          <p:cNvPicPr>
            <a:picLocks/>
          </p:cNvPicPr>
          <p:nvPr/>
        </p:nvPicPr>
        <p:blipFill>
          <a:blip r:embed="rId5">
            <a:extLst/>
          </a:blip>
          <a:stretch>
            <a:fillRect/>
          </a:stretch>
        </p:blipFill>
        <p:spPr>
          <a:xfrm>
            <a:off x="7565001" y="3498361"/>
            <a:ext cx="1351845" cy="1045896"/>
          </a:xfrm>
          <a:prstGeom prst="rect">
            <a:avLst/>
          </a:prstGeom>
          <a:effectLst>
            <a:outerShdw blurRad="38100" dist="25400" dir="5400000" rotWithShape="0">
              <a:srgbClr val="000000">
                <a:alpha val="50000"/>
              </a:srgbClr>
            </a:outerShdw>
          </a:effectLst>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b="1" dirty="0" err="1">
                <a:latin typeface="+mj-lt"/>
                <a:ea typeface="+mj-ea"/>
                <a:cs typeface="+mj-cs"/>
                <a:sym typeface="Helvetica"/>
              </a:rPr>
              <a:t>MedicationOrder</a:t>
            </a:r>
            <a:r>
              <a:rPr dirty="0" err="1"/>
              <a:t>s</a:t>
            </a:r>
            <a:r>
              <a:rPr dirty="0"/>
              <a:t> of </a:t>
            </a:r>
            <a:r>
              <a:rPr i="1" dirty="0"/>
              <a:t>Advil Cold and Sinus</a:t>
            </a:r>
            <a:r>
              <a:rPr dirty="0"/>
              <a:t> does Tim Peters</a:t>
            </a:r>
            <a:r>
              <a:rPr lang="en-US" dirty="0"/>
              <a:t> (id = 1316024)</a:t>
            </a:r>
            <a:r>
              <a:rPr dirty="0"/>
              <a:t> have?</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u="sng" dirty="0">
                <a:hlinkClick r:id="rId2"/>
              </a:rPr>
              <a:t>https://fhir-open.sandboxcerner.com/dstu2/0b8a0111-e8e6-4c26-a91c-5069cbc6b1ca/MedicationOrder?patient=1316024&amp;status=active,on-hold&amp;_format=json</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lstStyle/>
          <a:p>
            <a:pPr marL="622300" indent="-622300" defTabSz="808990">
              <a:spcBef>
                <a:spcPts val="5700"/>
              </a:spcBef>
              <a:defRPr sz="5096"/>
            </a:pPr>
            <a:r>
              <a:t>GET </a:t>
            </a:r>
            <a:r>
              <a:rPr u="sng">
                <a:hlinkClick r:id="rId2"/>
              </a:rPr>
              <a:t>https://fhir-open.sandboxcerner.com/dstu2/0b8a0111-e8e6-4c26-a91c-5069cbc6b1ca/MedicationOrder?patient=1316024&amp;-pageContext=1184038_1184051_1316024_1_1&amp;-pageDirection=NEXT&amp;_format=json</a:t>
            </a:r>
          </a:p>
          <a:p>
            <a:pPr marL="1244600" lvl="1" indent="-622300" defTabSz="808990">
              <a:spcBef>
                <a:spcPts val="5700"/>
              </a:spcBef>
              <a:defRPr sz="5096"/>
            </a:pPr>
            <a:r>
              <a:t>Added _format parameter</a:t>
            </a:r>
          </a:p>
        </p:txBody>
      </p:sp>
      <p:pic>
        <p:nvPicPr>
          <p:cNvPr id="443" name="pasted-image.png"/>
          <p:cNvPicPr>
            <a:picLocks noChangeAspect="1"/>
          </p:cNvPicPr>
          <p:nvPr/>
        </p:nvPicPr>
        <p:blipFill>
          <a:blip r:embed="rId3">
            <a:extLst/>
          </a:blip>
          <a:stretch>
            <a:fillRect/>
          </a:stretch>
        </p:blipFill>
        <p:spPr>
          <a:xfrm>
            <a:off x="673100" y="3227912"/>
            <a:ext cx="23037800" cy="5232401"/>
          </a:xfrm>
          <a:prstGeom prst="rect">
            <a:avLst/>
          </a:prstGeom>
          <a:ln w="12700">
            <a:miter lim="400000"/>
          </a:ln>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t>MedicationStatement?</a:t>
            </a:r>
          </a:p>
        </p:txBody>
      </p:sp>
      <p:sp>
        <p:nvSpPr>
          <p:cNvPr id="446" name="Shape 446"/>
          <p:cNvSpPr>
            <a:spLocks noGrp="1"/>
          </p:cNvSpPr>
          <p:nvPr>
            <p:ph type="body" idx="1"/>
          </p:nvPr>
        </p:nvSpPr>
        <p:spPr>
          <a:prstGeom prst="rect">
            <a:avLst/>
          </a:prstGeom>
        </p:spPr>
        <p:txBody>
          <a:bodyPr/>
          <a:lstStyle/>
          <a:p>
            <a:r>
              <a:t>Could have, though question said order.</a:t>
            </a:r>
          </a:p>
          <a:p>
            <a:r>
              <a:t>Result would have been the same, but statuses would have been “active,intended”</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284862" y="12750562"/>
            <a:ext cx="982262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http://hl7.org/fhir/dstu2/medicationorder.html#bnr</a:t>
            </a:r>
          </a:p>
        </p:txBody>
      </p:sp>
      <p:pic>
        <p:nvPicPr>
          <p:cNvPr id="449" name="pasted-image.png"/>
          <p:cNvPicPr>
            <a:picLocks noChangeAspect="1"/>
          </p:cNvPicPr>
          <p:nvPr/>
        </p:nvPicPr>
        <p:blipFill>
          <a:blip r:embed="rId3">
            <a:extLst/>
          </a:blip>
          <a:stretch>
            <a:fillRect/>
          </a:stretch>
        </p:blipFill>
        <p:spPr>
          <a:xfrm>
            <a:off x="203200" y="3695700"/>
            <a:ext cx="23977600" cy="6324600"/>
          </a:xfrm>
          <a:prstGeom prst="rect">
            <a:avLst/>
          </a:prstGeom>
          <a:ln w="12700">
            <a:miter lim="400000"/>
          </a:ln>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t>Exercise 7</a:t>
            </a:r>
          </a:p>
        </p:txBody>
      </p:sp>
      <p:sp>
        <p:nvSpPr>
          <p:cNvPr id="454" name="Shape 454"/>
          <p:cNvSpPr>
            <a:spLocks noGrp="1"/>
          </p:cNvSpPr>
          <p:nvPr>
            <p:ph type="body" idx="1"/>
          </p:nvPr>
        </p:nvSpPr>
        <p:spPr>
          <a:prstGeom prst="rect">
            <a:avLst/>
          </a:prstGeom>
        </p:spPr>
        <p:txBody>
          <a:bodyPr/>
          <a:lstStyle/>
          <a:p>
            <a:r>
              <a:t>What is the name of the patient with MRN 10000363</a:t>
            </a:r>
          </a:p>
          <a:p>
            <a:pPr lvl="1"/>
            <a:r>
              <a:t>Hint: the system is urn:oid:1.1.1.1.1.1 (oid)</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dirty="0"/>
              <a:t>Amy Hilton</a:t>
            </a:r>
          </a:p>
          <a:p>
            <a:r>
              <a:rPr dirty="0"/>
              <a:t>GET </a:t>
            </a:r>
            <a:r>
              <a:rPr dirty="0">
                <a:hlinkClick r:id="rId2"/>
              </a:rPr>
              <a:t>https://fhir-open.sandboxcerner.com/dstu2/0b8a0111-e8e6-4c26-a91c-5069cbc6b1ca/Patient?identifier=urn:oid:1.1.1.1.1.1|10000363&amp;_format=json</a:t>
            </a:r>
            <a:endParaRPr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pasted-image.png"/>
          <p:cNvPicPr>
            <a:picLocks noChangeAspect="1"/>
          </p:cNvPicPr>
          <p:nvPr/>
        </p:nvPicPr>
        <p:blipFill>
          <a:blip r:embed="rId2">
            <a:extLst/>
          </a:blip>
          <a:stretch>
            <a:fillRect/>
          </a:stretch>
        </p:blipFill>
        <p:spPr>
          <a:xfrm>
            <a:off x="3170083" y="1616215"/>
            <a:ext cx="18043834" cy="10483570"/>
          </a:xfrm>
          <a:prstGeom prst="rect">
            <a:avLst/>
          </a:prstGeom>
          <a:ln w="12700">
            <a:miter lim="400000"/>
          </a:ln>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extLst/>
          </a:blip>
          <a:stretch>
            <a:fillRect/>
          </a:stretch>
        </p:blipFill>
        <p:spPr>
          <a:xfrm>
            <a:off x="5454973" y="3489486"/>
            <a:ext cx="13474054" cy="6737028"/>
          </a:xfrm>
          <a:prstGeom prst="rect">
            <a:avLst/>
          </a:prstGeom>
          <a:ln w="12700">
            <a:miter lim="400000"/>
          </a:ln>
        </p:spPr>
      </p:pic>
      <p:sp>
        <p:nvSpPr>
          <p:cNvPr id="465" name="Shape 465"/>
          <p:cNvSpPr/>
          <p:nvPr/>
        </p:nvSpPr>
        <p:spPr>
          <a:xfrm>
            <a:off x="177690" y="12848673"/>
            <a:ext cx="797795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http://hl7.org/fhir/dstu2/extensibility.html</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extLst/>
          </a:blip>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extLst/>
          </a:blip>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320535" y="12965027"/>
            <a:ext cx="10991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http://hl7.org/fhir/dstu2/extension-patient-birthtime.html</a:t>
            </a:r>
          </a:p>
        </p:txBody>
      </p:sp>
      <p:pic>
        <p:nvPicPr>
          <p:cNvPr id="479" name="pasted-image.png"/>
          <p:cNvPicPr>
            <a:picLocks noChangeAspect="1"/>
          </p:cNvPicPr>
          <p:nvPr/>
        </p:nvPicPr>
        <p:blipFill>
          <a:blip r:embed="rId4">
            <a:extLst/>
          </a:blip>
          <a:stretch>
            <a:fillRect/>
          </a:stretch>
        </p:blipFill>
        <p:spPr>
          <a:xfrm>
            <a:off x="4471593" y="594609"/>
            <a:ext cx="15440814" cy="12526782"/>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t>Weird: located at </a:t>
            </a:r>
            <a:r>
              <a:rPr strike="sngStrike"/>
              <a:t>[base]/Conformance</a:t>
            </a:r>
            <a:r>
              <a:t> [base]/metadata</a:t>
            </a:r>
          </a:p>
          <a:p>
            <a:r>
              <a:t>Describes the Server</a:t>
            </a:r>
          </a:p>
          <a:p>
            <a:r>
              <a:t>Step towards auto-config</a:t>
            </a:r>
          </a:p>
        </p:txBody>
      </p:sp>
      <p:sp>
        <p:nvSpPr>
          <p:cNvPr id="488" name="Shape 488"/>
          <p:cNvSpPr/>
          <p:nvPr/>
        </p:nvSpPr>
        <p:spPr>
          <a:xfrm>
            <a:off x="242586" y="12867685"/>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http://hl7.org/fhir/dstu2/conformance.html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.0.</a:t>
            </a:r>
            <a:r>
              <a:rPr lang="en-US" sz="4800" dirty="0"/>
              <a:t>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2" name="Picture 1">
            <a:extLst>
              <a:ext uri="{FF2B5EF4-FFF2-40B4-BE49-F238E27FC236}">
                <a16:creationId xmlns:a16="http://schemas.microsoft.com/office/drawing/2014/main" id="{F4626021-92AD-4F9B-B6FC-69FDBD4B8FD3}"/>
              </a:ext>
            </a:extLst>
          </p:cNvPr>
          <p:cNvPicPr>
            <a:picLocks noChangeAspect="1"/>
          </p:cNvPicPr>
          <p:nvPr/>
        </p:nvPicPr>
        <p:blipFill>
          <a:blip r:embed="rId3"/>
          <a:stretch>
            <a:fillRect/>
          </a:stretch>
        </p:blipFill>
        <p:spPr>
          <a:xfrm>
            <a:off x="6596698" y="167376"/>
            <a:ext cx="17119368" cy="121887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extLst/>
          </a:blip>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extLst/>
          </a:blip>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extLst/>
          </a:blip>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extLst/>
          </a:blip>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extLst/>
          </a:blip>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t>Which extensions are supported by the Millennium DSTU 2 Patient resource?</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dirty="0"/>
              <a:t>Time of day of birth</a:t>
            </a:r>
          </a:p>
          <a:p>
            <a:r>
              <a:rPr lang="en-US" dirty="0"/>
              <a:t>Argonaut </a:t>
            </a:r>
            <a:r>
              <a:rPr dirty="0"/>
              <a:t>Ethnicity</a:t>
            </a:r>
          </a:p>
          <a:p>
            <a:r>
              <a:rPr lang="en-US" dirty="0"/>
              <a:t>Argonaut </a:t>
            </a:r>
            <a:r>
              <a:rPr dirty="0"/>
              <a:t>Patient Birth Sex</a:t>
            </a:r>
          </a:p>
          <a:p>
            <a:r>
              <a:rPr lang="en-US" dirty="0"/>
              <a:t>Argonaut </a:t>
            </a:r>
            <a:r>
              <a:rPr dirty="0"/>
              <a:t>Race</a:t>
            </a:r>
          </a:p>
        </p:txBody>
      </p:sp>
      <p:sp>
        <p:nvSpPr>
          <p:cNvPr id="509" name="Shape 509"/>
          <p:cNvSpPr/>
          <p:nvPr/>
        </p:nvSpPr>
        <p:spPr>
          <a:xfrm>
            <a:off x="193808" y="12781458"/>
            <a:ext cx="1372491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https://fhir.cerner.com/millennium/dstu2/individuals/patient/#extensions</a:t>
            </a:r>
            <a:endParaRPr u="sng" dirty="0">
              <a:hlinkClick r:id="rId2"/>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dirty="0">
                <a:hlinkClick r:id="rId3"/>
              </a:rPr>
              <a:t>https://fhir-open.sandboxcerner.com/dstu2/0b8a0111-e8e6-4c26-a91c-5069cbc6b1ca/</a:t>
            </a:r>
            <a:endParaRPr dirty="0"/>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u="sng" dirty="0">
                <a:hlinkClick r:id="rId2"/>
              </a:rPr>
              <a:t>https://fhir-open.sandboxcerner.com/dstu2/0b8a0111-e8e6-4c26-a91c-5069cbc6b1ca/metadata?_format=json</a:t>
            </a:r>
          </a:p>
        </p:txBody>
      </p:sp>
      <p:grpSp>
        <p:nvGrpSpPr>
          <p:cNvPr id="522" name="Group 522"/>
          <p:cNvGrpSpPr/>
          <p:nvPr/>
        </p:nvGrpSpPr>
        <p:grpSpPr>
          <a:xfrm>
            <a:off x="14182897" y="3727937"/>
            <a:ext cx="9896303" cy="4839677"/>
            <a:chOff x="0" y="0"/>
            <a:chExt cx="12827000" cy="6045200"/>
          </a:xfrm>
        </p:grpSpPr>
        <p:pic>
          <p:nvPicPr>
            <p:cNvPr id="520" name="pasted-image.png"/>
            <p:cNvPicPr>
              <a:picLocks noChangeAspect="1"/>
            </p:cNvPicPr>
            <p:nvPr/>
          </p:nvPicPr>
          <p:blipFill>
            <a:blip r:embed="rId3">
              <a:extLst/>
            </a:blip>
            <a:stretch>
              <a:fillRect/>
            </a:stretch>
          </p:blipFill>
          <p:spPr>
            <a:xfrm>
              <a:off x="0" y="0"/>
              <a:ext cx="12827000" cy="6045200"/>
            </a:xfrm>
            <a:prstGeom prst="rect">
              <a:avLst/>
            </a:prstGeom>
            <a:ln w="12700" cap="flat">
              <a:noFill/>
              <a:miter lim="400000"/>
            </a:ln>
            <a:effectLst/>
          </p:spPr>
        </p:pic>
        <p:pic>
          <p:nvPicPr>
            <p:cNvPr id="521" name="Picture 520"/>
            <p:cNvPicPr>
              <a:picLocks/>
            </p:cNvPicPr>
            <p:nvPr/>
          </p:nvPicPr>
          <p:blipFill>
            <a:blip r:embed="rId4">
              <a:extLst/>
            </a:blip>
            <a:stretch>
              <a:fillRect/>
            </a:stretch>
          </p:blipFill>
          <p:spPr>
            <a:xfrm>
              <a:off x="544224" y="2045333"/>
              <a:ext cx="4433806" cy="1346201"/>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375039" y="12674520"/>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http://hl7.org/fhir/dstu2/conformance.html</a:t>
            </a:r>
          </a:p>
        </p:txBody>
      </p:sp>
      <p:grpSp>
        <p:nvGrpSpPr>
          <p:cNvPr id="527" name="Group 527"/>
          <p:cNvGrpSpPr/>
          <p:nvPr/>
        </p:nvGrpSpPr>
        <p:grpSpPr>
          <a:xfrm>
            <a:off x="1003300" y="5334000"/>
            <a:ext cx="22377400" cy="3048000"/>
            <a:chOff x="0" y="0"/>
            <a:chExt cx="22377400" cy="3048000"/>
          </a:xfrm>
        </p:grpSpPr>
        <p:pic>
          <p:nvPicPr>
            <p:cNvPr id="525" name="pasted-image.png"/>
            <p:cNvPicPr>
              <a:picLocks noChangeAspect="1"/>
            </p:cNvPicPr>
            <p:nvPr/>
          </p:nvPicPr>
          <p:blipFill>
            <a:blip r:embed="rId3">
              <a:extLst/>
            </a:blip>
            <a:stretch>
              <a:fillRect/>
            </a:stretch>
          </p:blipFill>
          <p:spPr>
            <a:xfrm>
              <a:off x="0" y="0"/>
              <a:ext cx="22377400" cy="3048000"/>
            </a:xfrm>
            <a:prstGeom prst="rect">
              <a:avLst/>
            </a:prstGeom>
            <a:ln w="12700" cap="flat">
              <a:noFill/>
              <a:miter lim="400000"/>
            </a:ln>
            <a:effectLst/>
          </p:spPr>
        </p:pic>
        <p:pic>
          <p:nvPicPr>
            <p:cNvPr id="526" name="Picture 525"/>
            <p:cNvPicPr>
              <a:picLocks/>
            </p:cNvPicPr>
            <p:nvPr/>
          </p:nvPicPr>
          <p:blipFill>
            <a:blip r:embed="rId4">
              <a:extLst/>
            </a:blip>
            <a:stretch>
              <a:fillRect/>
            </a:stretch>
          </p:blipFill>
          <p:spPr>
            <a:xfrm>
              <a:off x="1622250" y="438265"/>
              <a:ext cx="19132901" cy="2171470"/>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124821" y="12867685"/>
            <a:ext cx="729431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http://hl7.org/fhir/dstu2/profiling.html</a:t>
            </a:r>
          </a:p>
        </p:txBody>
      </p:sp>
      <p:pic>
        <p:nvPicPr>
          <p:cNvPr id="534" name="pasted-image.png"/>
          <p:cNvPicPr>
            <a:picLocks noChangeAspect="1"/>
          </p:cNvPicPr>
          <p:nvPr/>
        </p:nvPicPr>
        <p:blipFill>
          <a:blip r:embed="rId4">
            <a:extLst/>
          </a:blip>
          <a:stretch>
            <a:fillRect/>
          </a:stretch>
        </p:blipFill>
        <p:spPr>
          <a:xfrm>
            <a:off x="1837874" y="4602836"/>
            <a:ext cx="20708252" cy="6478828"/>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extLst/>
          </a:blip>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xfrm>
            <a:off x="635000" y="152704"/>
            <a:ext cx="23114000" cy="2006601"/>
          </a:xfrm>
          <a:prstGeom prst="rect">
            <a:avLst/>
          </a:prstGeom>
        </p:spPr>
        <p:txBody>
          <a:bodyPr/>
          <a:lstStyle/>
          <a:p>
            <a:r>
              <a:t>DAF Condition</a:t>
            </a:r>
          </a:p>
        </p:txBody>
      </p:sp>
      <p:sp>
        <p:nvSpPr>
          <p:cNvPr id="544" name="Shape 544"/>
          <p:cNvSpPr/>
          <p:nvPr/>
        </p:nvSpPr>
        <p:spPr>
          <a:xfrm>
            <a:off x="270919" y="12871298"/>
            <a:ext cx="908164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http://hl7.org/fhir/dstu2/daf/daf-condition.html</a:t>
            </a:r>
          </a:p>
        </p:txBody>
      </p:sp>
      <p:pic>
        <p:nvPicPr>
          <p:cNvPr id="545" name="pasted-image.png"/>
          <p:cNvPicPr>
            <a:picLocks noChangeAspect="1"/>
          </p:cNvPicPr>
          <p:nvPr/>
        </p:nvPicPr>
        <p:blipFill>
          <a:blip r:embed="rId4">
            <a:extLst/>
          </a:blip>
          <a:srcRect b="18842"/>
          <a:stretch>
            <a:fillRect/>
          </a:stretch>
        </p:blipFill>
        <p:spPr>
          <a:xfrm>
            <a:off x="4679156" y="2280321"/>
            <a:ext cx="15025811" cy="10470003"/>
          </a:xfrm>
          <a:prstGeom prst="rect">
            <a:avLst/>
          </a:prstGeom>
          <a:ln w="12700">
            <a:miter lim="400000"/>
          </a:ln>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title"/>
          </p:nvPr>
        </p:nvSpPr>
        <p:spPr>
          <a:prstGeom prst="rect">
            <a:avLst/>
          </a:prstGeom>
        </p:spPr>
        <p:txBody>
          <a:bodyPr/>
          <a:lstStyle/>
          <a:p>
            <a:r>
              <a:t>Argonaut IG</a:t>
            </a:r>
          </a:p>
        </p:txBody>
      </p:sp>
      <p:sp>
        <p:nvSpPr>
          <p:cNvPr id="550" name="Shape 550"/>
          <p:cNvSpPr>
            <a:spLocks noGrp="1"/>
          </p:cNvSpPr>
          <p:nvPr>
            <p:ph type="body" idx="1"/>
          </p:nvPr>
        </p:nvSpPr>
        <p:spPr>
          <a:prstGeom prst="rect">
            <a:avLst/>
          </a:prstGeom>
        </p:spPr>
        <p:txBody>
          <a:bodyPr/>
          <a:lstStyle/>
          <a:p>
            <a:r>
              <a:rPr u="sng">
                <a:hlinkClick r:id="rId2"/>
              </a:rPr>
              <a:t>http://www.fhir.org/guides/argonaut/r2/</a:t>
            </a:r>
            <a:r>
              <a:t> </a:t>
            </a:r>
          </a:p>
          <a:p>
            <a:r>
              <a:t>Standard Profiles for defined use cases</a:t>
            </a:r>
          </a:p>
          <a:p>
            <a:r>
              <a:t>Address issues from the JASON Task Force reports</a:t>
            </a:r>
          </a:p>
        </p:txBody>
      </p:sp>
      <p:sp>
        <p:nvSpPr>
          <p:cNvPr id="551" name="Shape 551"/>
          <p:cNvSpPr/>
          <p:nvPr/>
        </p:nvSpPr>
        <p:spPr>
          <a:xfrm>
            <a:off x="320630" y="12867685"/>
            <a:ext cx="66106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http://hl7.org/fhir/dstu2/iglist.html</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Nancy</a:t>
            </a:r>
            <a:r>
              <a:rPr dirty="0"/>
              <a:t> Smart</a:t>
            </a:r>
            <a:r>
              <a:rPr lang="en-US" dirty="0"/>
              <a:t> (id = 4342010)</a:t>
            </a:r>
            <a:r>
              <a:rPr dirty="0"/>
              <a:t> have a normal blood pressure?</a:t>
            </a:r>
          </a:p>
          <a:p>
            <a:pPr lvl="1"/>
            <a:r>
              <a:rPr dirty="0"/>
              <a:t>Hint: LOINC 55284-4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lnSpcReduction="10000"/>
          </a:bodyPr>
          <a:lstStyle/>
          <a:p>
            <a:r>
              <a:rPr lang="en-US" dirty="0"/>
              <a:t>It’s normal</a:t>
            </a:r>
          </a:p>
          <a:p>
            <a:r>
              <a:rPr lang="en-US" dirty="0"/>
              <a:t>GET </a:t>
            </a:r>
            <a:r>
              <a:rPr lang="en-US" dirty="0">
                <a:hlinkClick r:id="rId3"/>
              </a:rPr>
              <a:t>https://fhir-open.sandboxcerner.com/dstu2/0b8a0111-e8e6-4c26-a91c-5069cbc6b1ca/Observation?patient=4342010&amp;code=http://loinc.org|8480-6,http://loinc.org|8462-4&amp;_format=json</a:t>
            </a:r>
            <a:r>
              <a:rPr lang="en-US" dirty="0"/>
              <a:t> (code: http://loinc.org|8480-6,http://loinc.org|8462-4)</a:t>
            </a:r>
            <a:endParaRPr dirty="0"/>
          </a:p>
          <a:p>
            <a:r>
              <a:rPr dirty="0"/>
              <a:t>GET </a:t>
            </a:r>
            <a:r>
              <a:rPr lang="en-US" u="sng" dirty="0">
                <a:hlinkClick r:id="rId4"/>
              </a:rPr>
              <a:t>https://fhir-open.sandboxcerner.com/dstu2/0b8a0111-e8e6-4c26-a91c-5069cbc6b1ca/Observation?patient=4342010&amp;code=http://loinc.org|55284-4&amp;_format=json</a:t>
            </a:r>
            <a:r>
              <a:rPr dirty="0"/>
              <a:t>(code: http://loinc.org|55284-4)</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pasted-image.png"/>
          <p:cNvPicPr>
            <a:picLocks noChangeAspect="1"/>
          </p:cNvPicPr>
          <p:nvPr/>
        </p:nvPicPr>
        <p:blipFill>
          <a:blip r:embed="rId2">
            <a:extLst/>
          </a:blip>
          <a:stretch>
            <a:fillRect/>
          </a:stretch>
        </p:blipFill>
        <p:spPr>
          <a:xfrm>
            <a:off x="-218039" y="792363"/>
            <a:ext cx="14681201" cy="7366001"/>
          </a:xfrm>
          <a:prstGeom prst="rect">
            <a:avLst/>
          </a:prstGeom>
          <a:ln w="12700">
            <a:miter lim="400000"/>
          </a:ln>
        </p:spPr>
      </p:pic>
      <p:pic>
        <p:nvPicPr>
          <p:cNvPr id="569" name="pasted-image.png"/>
          <p:cNvPicPr>
            <a:picLocks noChangeAspect="1"/>
          </p:cNvPicPr>
          <p:nvPr/>
        </p:nvPicPr>
        <p:blipFill>
          <a:blip r:embed="rId3">
            <a:extLst/>
          </a:blip>
          <a:stretch>
            <a:fillRect/>
          </a:stretch>
        </p:blipFill>
        <p:spPr>
          <a:xfrm>
            <a:off x="2968473" y="2741563"/>
            <a:ext cx="21640801" cy="9804401"/>
          </a:xfrm>
          <a:prstGeom prst="rect">
            <a:avLst/>
          </a:prstGeom>
          <a:ln w="12700">
            <a:miter lim="400000"/>
          </a:ln>
        </p:spPr>
      </p:pic>
      <p:sp>
        <p:nvSpPr>
          <p:cNvPr id="570" name="Shape 570"/>
          <p:cNvSpPr/>
          <p:nvPr/>
        </p:nvSpPr>
        <p:spPr>
          <a:xfrm>
            <a:off x="223337" y="12826604"/>
            <a:ext cx="801928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http://hl7.org/fhir/dstu2/observation.html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1" animBg="1" advAuto="0"/>
      <p:bldP spid="569" grpId="2"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235704" y="12570877"/>
            <a:ext cx="1456328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http://fhir.cerner.com/millennium/dstu2/diagnostic/observation/#parameters</a:t>
            </a:r>
            <a:endParaRPr u="sng" dirty="0">
              <a:hlinkClick r:id="rId2"/>
            </a:endParaRPr>
          </a:p>
        </p:txBody>
      </p:sp>
      <p:pic>
        <p:nvPicPr>
          <p:cNvPr id="2" name="Picture 1">
            <a:extLst>
              <a:ext uri="{FF2B5EF4-FFF2-40B4-BE49-F238E27FC236}">
                <a16:creationId xmlns:a16="http://schemas.microsoft.com/office/drawing/2014/main" id="{84982F1E-255E-4A2C-AEE9-7A4F17C17684}"/>
              </a:ext>
            </a:extLst>
          </p:cNvPr>
          <p:cNvPicPr>
            <a:picLocks noChangeAspect="1"/>
          </p:cNvPicPr>
          <p:nvPr/>
        </p:nvPicPr>
        <p:blipFill>
          <a:blip r:embed="rId4"/>
          <a:stretch>
            <a:fillRect/>
          </a:stretch>
        </p:blipFill>
        <p:spPr>
          <a:xfrm>
            <a:off x="1207477" y="4144958"/>
            <a:ext cx="21969046" cy="3055971"/>
          </a:xfrm>
          <a:prstGeom prst="rect">
            <a:avLst/>
          </a:prstGeom>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1779</TotalTime>
  <Words>3027</Words>
  <Application>Microsoft Office PowerPoint</Application>
  <PresentationFormat>Custom</PresentationFormat>
  <Paragraphs>339</Paragraphs>
  <Slides>114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MedicationStatement?</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DAF Condition</vt:lpstr>
      <vt:lpstr>Argonaut IG</vt:lpstr>
      <vt:lpstr>PowerPoint Presentation</vt:lpstr>
      <vt:lpstr>More Exercises!</vt:lpstr>
      <vt:lpstr>Exercise 10</vt:lpstr>
      <vt:lpstr>Exercise 10</vt:lpstr>
      <vt:lpstr>Exercise 10: Answer</vt:lpstr>
      <vt:lpstr>PowerPoint Presentation</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Exercise 14</vt:lpstr>
      <vt:lpstr>Exercise 14</vt:lpstr>
      <vt:lpstr>Exercise 14: Answer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Heits,Brian</cp:lastModifiedBy>
  <cp:revision>36</cp:revision>
  <dcterms:modified xsi:type="dcterms:W3CDTF">2019-05-03T16:31:07Z</dcterms:modified>
</cp:coreProperties>
</file>